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93" r:id="rId2"/>
    <p:sldId id="437" r:id="rId3"/>
    <p:sldId id="438" r:id="rId4"/>
    <p:sldId id="433" r:id="rId5"/>
    <p:sldId id="470" r:id="rId6"/>
    <p:sldId id="336" r:id="rId7"/>
    <p:sldId id="447" r:id="rId8"/>
    <p:sldId id="456" r:id="rId9"/>
    <p:sldId id="454" r:id="rId10"/>
    <p:sldId id="459" r:id="rId11"/>
    <p:sldId id="460" r:id="rId12"/>
    <p:sldId id="461" r:id="rId13"/>
    <p:sldId id="462" r:id="rId14"/>
    <p:sldId id="448" r:id="rId15"/>
    <p:sldId id="450" r:id="rId16"/>
    <p:sldId id="451" r:id="rId17"/>
    <p:sldId id="471" r:id="rId18"/>
    <p:sldId id="441" r:id="rId19"/>
    <p:sldId id="452" r:id="rId20"/>
    <p:sldId id="472" r:id="rId21"/>
    <p:sldId id="434" r:id="rId22"/>
    <p:sldId id="443" r:id="rId23"/>
    <p:sldId id="463" r:id="rId24"/>
    <p:sldId id="464" r:id="rId25"/>
    <p:sldId id="465" r:id="rId26"/>
    <p:sldId id="473" r:id="rId27"/>
    <p:sldId id="466" r:id="rId28"/>
    <p:sldId id="467" r:id="rId29"/>
    <p:sldId id="377" r:id="rId30"/>
    <p:sldId id="474" r:id="rId31"/>
    <p:sldId id="436" r:id="rId32"/>
    <p:sldId id="379" r:id="rId33"/>
    <p:sldId id="468" r:id="rId34"/>
    <p:sldId id="469" r:id="rId35"/>
    <p:sldId id="475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 autoAdjust="0"/>
    <p:restoredTop sz="94640"/>
  </p:normalViewPr>
  <p:slideViewPr>
    <p:cSldViewPr>
      <p:cViewPr varScale="1">
        <p:scale>
          <a:sx n="107" d="100"/>
          <a:sy n="107" d="100"/>
        </p:scale>
        <p:origin x="1768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AACABB-51EE-460E-B271-D01F306935F1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977534-1B8C-4809-9B83-03563446B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8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77534-1B8C-4809-9B83-03563446B3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2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0550-B2AE-400C-A3DD-7F31BA4B11C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E1A-EE34-4FF8-A5F7-605F4A317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0550-B2AE-400C-A3DD-7F31BA4B11C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E1A-EE34-4FF8-A5F7-605F4A317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0550-B2AE-400C-A3DD-7F31BA4B11C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E1A-EE34-4FF8-A5F7-605F4A317C1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0550-B2AE-400C-A3DD-7F31BA4B11C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E1A-EE34-4FF8-A5F7-605F4A317C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0550-B2AE-400C-A3DD-7F31BA4B11C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E1A-EE34-4FF8-A5F7-605F4A317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0550-B2AE-400C-A3DD-7F31BA4B11C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E1A-EE34-4FF8-A5F7-605F4A317C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0550-B2AE-400C-A3DD-7F31BA4B11C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E1A-EE34-4FF8-A5F7-605F4A317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0550-B2AE-400C-A3DD-7F31BA4B11C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E1A-EE34-4FF8-A5F7-605F4A317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0550-B2AE-400C-A3DD-7F31BA4B11C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E1A-EE34-4FF8-A5F7-605F4A317C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0550-B2AE-400C-A3DD-7F31BA4B11C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E1A-EE34-4FF8-A5F7-605F4A317C1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0550-B2AE-400C-A3DD-7F31BA4B11C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5E1A-EE34-4FF8-A5F7-605F4A317C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8630550-B2AE-400C-A3DD-7F31BA4B11C8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B25E1A-EE34-4FF8-A5F7-605F4A317C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WOMEN OF STEM</a:t>
            </a:r>
          </a:p>
        </p:txBody>
      </p:sp>
      <p:pic>
        <p:nvPicPr>
          <p:cNvPr id="10" name="Content Placeholder 9" descr="Katherine Johnson, in 1955 © NASA/Smith Collection/Gado/Getty Images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582420"/>
            <a:ext cx="188976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Wally Funk, aged 22, at Fort Still military ba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356360"/>
            <a:ext cx="429768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da Lovelace: a mathematician, a computer scientist and a visionary © Getty Image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73880"/>
            <a:ext cx="3383280" cy="237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Marie Curi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07" y="3124200"/>
            <a:ext cx="1737360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obamawhitehouse.archives.gov/sites/default/files/women-in-stem/sally-rid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967" y="11938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9" descr="Emily Roebli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970020"/>
            <a:ext cx="210312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Content Placeholder 11" descr="famous women in technology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67" y="4145280"/>
            <a:ext cx="2377440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Content Placeholder 5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t="6481" r="18933" b="3043"/>
          <a:stretch/>
        </p:blipFill>
        <p:spPr bwMode="auto">
          <a:xfrm>
            <a:off x="5440680" y="1336040"/>
            <a:ext cx="1737360" cy="2834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822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 descr="Marie Curi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514600"/>
            <a:ext cx="237744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NATURAL SCIENCE FIELDS: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CHEMISTRY (chemists)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29000" y="1905001"/>
            <a:ext cx="54864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MARIE CURIE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1867-1934</a:t>
            </a:r>
          </a:p>
          <a:p>
            <a:r>
              <a:rPr lang="en-US" b="1" dirty="0">
                <a:solidFill>
                  <a:schemeClr val="tx1"/>
                </a:solidFill>
              </a:rPr>
              <a:t>Chemist and physicist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woman to win a Nobel Prize (Physics) for work on the theory of radioactivity (1903)</a:t>
            </a:r>
          </a:p>
          <a:p>
            <a:r>
              <a:rPr lang="en-US" b="1" dirty="0">
                <a:solidFill>
                  <a:schemeClr val="tx1"/>
                </a:solidFill>
              </a:rPr>
              <a:t>Won the 1911 Nobel Prize in Chemistry for discovering the elements  polonium and radium</a:t>
            </a:r>
          </a:p>
          <a:p>
            <a:r>
              <a:rPr lang="en-US" b="1" dirty="0">
                <a:solidFill>
                  <a:schemeClr val="tx1"/>
                </a:solidFill>
              </a:rPr>
              <a:t>Only person to win a Nobel Prize in two scientific fields</a:t>
            </a:r>
          </a:p>
        </p:txBody>
      </p:sp>
    </p:spTree>
    <p:extLst>
      <p:ext uri="{BB962C8B-B14F-4D97-AF65-F5344CB8AC3E}">
        <p14:creationId xmlns:p14="http://schemas.microsoft.com/office/powerpoint/2010/main" val="166400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NATURAL SCIENCE FIELDS: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CHEMISTRY (chemists)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6656" y="1828800"/>
            <a:ext cx="3822192" cy="2209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MARY ENGLE PENNINGTON</a:t>
            </a:r>
          </a:p>
          <a:p>
            <a:r>
              <a:rPr lang="en-US" b="1" dirty="0">
                <a:solidFill>
                  <a:schemeClr val="tx1"/>
                </a:solidFill>
              </a:rPr>
              <a:t>1872-1952</a:t>
            </a:r>
          </a:p>
          <a:p>
            <a:r>
              <a:rPr lang="en-US" b="1" dirty="0">
                <a:solidFill>
                  <a:schemeClr val="tx1"/>
                </a:solidFill>
              </a:rPr>
              <a:t>Bacteriological chemist with a</a:t>
            </a:r>
          </a:p>
          <a:p>
            <a:r>
              <a:rPr lang="en-US" b="1" dirty="0">
                <a:solidFill>
                  <a:schemeClr val="tx1"/>
                </a:solidFill>
              </a:rPr>
              <a:t>doctorate in chemistry</a:t>
            </a:r>
          </a:p>
          <a:p>
            <a:r>
              <a:rPr lang="en-US" b="1" dirty="0">
                <a:solidFill>
                  <a:schemeClr val="tx1"/>
                </a:solidFill>
              </a:rPr>
              <a:t>Worked at the U.S. Department of Agriculture</a:t>
            </a:r>
          </a:p>
          <a:p>
            <a:r>
              <a:rPr lang="en-US" b="1" dirty="0">
                <a:solidFill>
                  <a:schemeClr val="tx1"/>
                </a:solidFill>
              </a:rPr>
              <a:t>Researched sanitary methods for food safety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3822192" cy="2286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GERTY THERESA CORI</a:t>
            </a:r>
          </a:p>
          <a:p>
            <a:r>
              <a:rPr lang="en-US" b="1" dirty="0">
                <a:solidFill>
                  <a:schemeClr val="tx1"/>
                </a:solidFill>
              </a:rPr>
              <a:t>1896-1956</a:t>
            </a:r>
          </a:p>
          <a:p>
            <a:r>
              <a:rPr lang="en-US" b="1" dirty="0">
                <a:solidFill>
                  <a:schemeClr val="tx1"/>
                </a:solidFill>
              </a:rPr>
              <a:t>Biochemist with a doctorate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USA women to win a Nobel Prize in science (1947)</a:t>
            </a:r>
          </a:p>
          <a:p>
            <a:r>
              <a:rPr lang="en-US" b="1" dirty="0">
                <a:solidFill>
                  <a:schemeClr val="tx1"/>
                </a:solidFill>
              </a:rPr>
              <a:t>Researched how glucose is metabolized, providing key insight into the treatment of diabetes</a:t>
            </a:r>
          </a:p>
        </p:txBody>
      </p:sp>
      <p:pic>
        <p:nvPicPr>
          <p:cNvPr id="9" name="Content Placeholder 8" descr="https://obamawhitehouse.archives.gov/sites/default/files/image/usda_maryenglepennington_square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237744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3962400"/>
            <a:ext cx="3822192" cy="2163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tse2.mm.bing.net/th?id=OIP.UIhtmUM4282DGpjf3TlelQHaI4&amp;pid=Api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7" y="3962400"/>
            <a:ext cx="2390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NATURAL SCIENCE FIELDS: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CHEMISTRY (chemists)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6656" y="1828800"/>
            <a:ext cx="3822192" cy="2209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DOROTHY HODGKIN</a:t>
            </a:r>
          </a:p>
          <a:p>
            <a:r>
              <a:rPr lang="en-US" b="1" dirty="0">
                <a:solidFill>
                  <a:schemeClr val="tx1"/>
                </a:solidFill>
              </a:rPr>
              <a:t>1910-1994</a:t>
            </a:r>
          </a:p>
          <a:p>
            <a:r>
              <a:rPr lang="en-US" b="1" dirty="0">
                <a:solidFill>
                  <a:schemeClr val="tx1"/>
                </a:solidFill>
              </a:rPr>
              <a:t>PhD Chemist</a:t>
            </a:r>
          </a:p>
          <a:p>
            <a:r>
              <a:rPr lang="en-US" b="1" dirty="0">
                <a:solidFill>
                  <a:schemeClr val="tx1"/>
                </a:solidFill>
              </a:rPr>
              <a:t>Discovered structure of insulin</a:t>
            </a:r>
          </a:p>
          <a:p>
            <a:r>
              <a:rPr lang="en-US" b="1" dirty="0">
                <a:solidFill>
                  <a:schemeClr val="tx1"/>
                </a:solidFill>
              </a:rPr>
              <a:t>Won a Nobel Prize for chemistry (1964) for her work with biochemical substances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3822192" cy="2286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ROSALIND FRANKLIN</a:t>
            </a:r>
          </a:p>
          <a:p>
            <a:r>
              <a:rPr lang="en-US" b="1" dirty="0">
                <a:solidFill>
                  <a:schemeClr val="tx1"/>
                </a:solidFill>
              </a:rPr>
              <a:t>1921-1958</a:t>
            </a:r>
          </a:p>
          <a:p>
            <a:r>
              <a:rPr lang="en-US" b="1" dirty="0">
                <a:solidFill>
                  <a:schemeClr val="tx1"/>
                </a:solidFill>
              </a:rPr>
              <a:t>PhD Chemist</a:t>
            </a:r>
          </a:p>
          <a:p>
            <a:r>
              <a:rPr lang="en-US" b="1" dirty="0">
                <a:solidFill>
                  <a:schemeClr val="tx1"/>
                </a:solidFill>
              </a:rPr>
              <a:t>Contributed to discovering the structure of DNA</a:t>
            </a:r>
          </a:p>
        </p:txBody>
      </p:sp>
      <p:pic>
        <p:nvPicPr>
          <p:cNvPr id="10" name="Content Placeholder 9" descr="Dorothy Crowfoot Hodgkin: The exceptional professor who solved the structure of insulin © Getty Images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0" r="2826"/>
          <a:stretch/>
        </p:blipFill>
        <p:spPr bwMode="auto">
          <a:xfrm>
            <a:off x="1295400" y="4309268"/>
            <a:ext cx="2213277" cy="2163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11" descr="Rosalind Elsie Franklin © Universal History Archive/UIG via Getty Images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2377440" cy="237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9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STEPHANIE KWOLEK</a:t>
            </a:r>
          </a:p>
          <a:p>
            <a:r>
              <a:rPr lang="en-US" b="1" dirty="0">
                <a:solidFill>
                  <a:schemeClr val="tx1"/>
                </a:solidFill>
              </a:rPr>
              <a:t>1923-2014</a:t>
            </a:r>
          </a:p>
          <a:p>
            <a:r>
              <a:rPr lang="en-US" b="1" dirty="0">
                <a:solidFill>
                  <a:schemeClr val="tx1"/>
                </a:solidFill>
              </a:rPr>
              <a:t>Chemist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female research chemist</a:t>
            </a:r>
          </a:p>
          <a:p>
            <a:r>
              <a:rPr lang="en-US" b="1" dirty="0">
                <a:solidFill>
                  <a:schemeClr val="tx1"/>
                </a:solidFill>
              </a:rPr>
              <a:t>Discovered Kevlar</a:t>
            </a:r>
          </a:p>
          <a:p>
            <a:r>
              <a:rPr lang="en-US" b="1" dirty="0">
                <a:solidFill>
                  <a:schemeClr val="tx1"/>
                </a:solidFill>
              </a:rPr>
              <a:t>From Pittsburgh, PA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NATURAL SCIENCE FIELDS: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CHEMISTRY (chemists)</a:t>
            </a:r>
          </a:p>
        </p:txBody>
      </p:sp>
      <p:pic>
        <p:nvPicPr>
          <p:cNvPr id="2050" name="Picture 2" descr="https://tse3.mm.bing.net/th?id=OIP.V2JBkb0FyZ1gjNGQMkwkQwHaHa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0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NATURAL SCIENCE FIELDS: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BIOLOGY (biologists, ecologists, conservationists)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6656" y="1752600"/>
            <a:ext cx="3822192" cy="2362200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RACHEL CARSON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1907-1964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Marine biologist and conservationist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“Mother of Modern Environmentalism”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Helped ban dangerous chemical pesticides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(like DDT)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Her environmental movement led to the creation of the Environmental Protection Agency (EPA)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From Pennsylvania (just NE of Pittsburgh)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3822192" cy="1905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JANE GOODALL</a:t>
            </a:r>
          </a:p>
          <a:p>
            <a:r>
              <a:rPr lang="en-US" b="1" dirty="0">
                <a:solidFill>
                  <a:schemeClr val="tx1"/>
                </a:solidFill>
              </a:rPr>
              <a:t>1934-</a:t>
            </a:r>
          </a:p>
          <a:p>
            <a:r>
              <a:rPr lang="en-US" b="1" dirty="0">
                <a:solidFill>
                  <a:schemeClr val="tx1"/>
                </a:solidFill>
              </a:rPr>
              <a:t>Primatologist</a:t>
            </a:r>
          </a:p>
          <a:p>
            <a:r>
              <a:rPr lang="en-US" b="1" dirty="0">
                <a:solidFill>
                  <a:schemeClr val="tx1"/>
                </a:solidFill>
              </a:rPr>
              <a:t>Her observations of chimpanzees redefined our understanding of the relationship between humans and other animals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 descr="https://www.womenshistory.org/sites/default/files/styles/main_image/public/images/2018-07/Carson_Rachel%20square.jpg?itok=yzN4MKHF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46888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 descr="Jane Goodall © Penelope Breese/Liaison/Getty Images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29184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7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NATURAL SCIENCE FIELDS: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EARTH SCIENCE (geologists, meteorologists, paleontologists)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6656" y="1905000"/>
            <a:ext cx="3822192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MARY ANNING</a:t>
            </a:r>
          </a:p>
          <a:p>
            <a:r>
              <a:rPr lang="en-US" b="1" dirty="0">
                <a:solidFill>
                  <a:schemeClr val="tx1"/>
                </a:solidFill>
              </a:rPr>
              <a:t>1799-1847</a:t>
            </a:r>
          </a:p>
          <a:p>
            <a:r>
              <a:rPr lang="en-US" b="1" dirty="0">
                <a:solidFill>
                  <a:schemeClr val="tx1"/>
                </a:solidFill>
              </a:rPr>
              <a:t>Paleontologist</a:t>
            </a:r>
          </a:p>
          <a:p>
            <a:r>
              <a:rPr lang="en-US" b="1" dirty="0">
                <a:solidFill>
                  <a:schemeClr val="tx1"/>
                </a:solidFill>
              </a:rPr>
              <a:t>Discovered first complete fossil of a dinosaur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905000"/>
            <a:ext cx="3822192" cy="1828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ReBecca</a:t>
            </a:r>
            <a:r>
              <a:rPr lang="en-US" b="1" dirty="0">
                <a:solidFill>
                  <a:schemeClr val="tx1"/>
                </a:solidFill>
              </a:rPr>
              <a:t> Hunt-Foster</a:t>
            </a:r>
          </a:p>
          <a:p>
            <a:r>
              <a:rPr lang="en-US" b="1" dirty="0">
                <a:solidFill>
                  <a:schemeClr val="tx1"/>
                </a:solidFill>
              </a:rPr>
              <a:t>1979 -</a:t>
            </a:r>
          </a:p>
          <a:p>
            <a:r>
              <a:rPr lang="en-US" b="1" dirty="0">
                <a:solidFill>
                  <a:schemeClr val="tx1"/>
                </a:solidFill>
              </a:rPr>
              <a:t>Paleontologist</a:t>
            </a:r>
          </a:p>
          <a:p>
            <a:r>
              <a:rPr lang="en-US" b="1" dirty="0">
                <a:solidFill>
                  <a:schemeClr val="tx1"/>
                </a:solidFill>
              </a:rPr>
              <a:t>Works with dinosaur remains from the Late Jurassic to Late Cretaceous Periods</a:t>
            </a:r>
          </a:p>
        </p:txBody>
      </p:sp>
      <p:pic>
        <p:nvPicPr>
          <p:cNvPr id="9" name="Content Placeholder 8" descr="By Credited to 'Mr. Grey' in Crispin Tickell's book 'Mary Anning of Lyme Regis' (1996) (Public domain), via Wikimedia Commons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1962584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 descr="graphic of a woman in a uniform. Text reads Rebecca Hunt Foster, paleontologist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6838" r="61378" b="9401"/>
          <a:stretch/>
        </p:blipFill>
        <p:spPr bwMode="auto">
          <a:xfrm>
            <a:off x="5486400" y="3886199"/>
            <a:ext cx="2194560" cy="2926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57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NATURAL SCIENCE FIELDS: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ASTRONAUTS (usually have specialized in one of sciences or in engineering)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6656" y="1828800"/>
            <a:ext cx="3822192" cy="1752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WALLY FUNK</a:t>
            </a:r>
          </a:p>
          <a:p>
            <a:r>
              <a:rPr lang="en-US" b="1" dirty="0">
                <a:solidFill>
                  <a:schemeClr val="tx1"/>
                </a:solidFill>
              </a:rPr>
              <a:t>1939-</a:t>
            </a:r>
          </a:p>
          <a:p>
            <a:r>
              <a:rPr lang="en-US" b="1" dirty="0">
                <a:solidFill>
                  <a:schemeClr val="tx1"/>
                </a:solidFill>
              </a:rPr>
              <a:t>Pilot/flight instructor</a:t>
            </a:r>
          </a:p>
          <a:p>
            <a:r>
              <a:rPr lang="en-US" b="1" dirty="0">
                <a:solidFill>
                  <a:schemeClr val="tx1"/>
                </a:solidFill>
              </a:rPr>
              <a:t>One of the “Mercury 13”  who trained as an astronaut in 1960-61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981200"/>
            <a:ext cx="3822192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SALLY RIDE</a:t>
            </a:r>
          </a:p>
          <a:p>
            <a:r>
              <a:rPr lang="en-US" b="1" dirty="0">
                <a:solidFill>
                  <a:schemeClr val="tx1"/>
                </a:solidFill>
              </a:rPr>
              <a:t>1951-2012</a:t>
            </a:r>
          </a:p>
          <a:p>
            <a:r>
              <a:rPr lang="en-US" b="1" dirty="0">
                <a:solidFill>
                  <a:schemeClr val="tx1"/>
                </a:solidFill>
              </a:rPr>
              <a:t>Physicist and astronaut</a:t>
            </a:r>
          </a:p>
          <a:p>
            <a:r>
              <a:rPr lang="en-US" b="1" dirty="0">
                <a:solidFill>
                  <a:schemeClr val="tx1"/>
                </a:solidFill>
              </a:rPr>
              <a:t>1st American woman in space (1983)</a:t>
            </a:r>
          </a:p>
        </p:txBody>
      </p:sp>
      <p:pic>
        <p:nvPicPr>
          <p:cNvPr id="9" name="Content Placeholder 8" descr="Wally Funk, aged 22, at Fort Still military base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r="20870"/>
          <a:stretch/>
        </p:blipFill>
        <p:spPr bwMode="auto">
          <a:xfrm>
            <a:off x="1066800" y="3886200"/>
            <a:ext cx="2970521" cy="2697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Content Placeholder 9" descr="https://obamawhitehouse.archives.gov/sites/default/files/women-in-stem/sally-ride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834640" cy="283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7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MEDICAL HEALTH SCIENCES PIONEER</a:t>
            </a:r>
          </a:p>
        </p:txBody>
      </p:sp>
      <p:pic>
        <p:nvPicPr>
          <p:cNvPr id="9" name="Content Placeholder 8" descr="https://tse3.mm.bing.net/th?id=OIP.1ybbyibqyCky4Mh_pxWPIAHaHa&amp;pid=Api&amp;P=0&amp;w=300&amp;h=3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tse3.mm.bing.net/th?id=OIP.IStWjae1IUuWtllCBwvzCAHaHa&amp;pid=Api&amp;P=0&amp;w=300&amp;h=30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4667"/>
          <a:stretch/>
        </p:blipFill>
        <p:spPr bwMode="auto">
          <a:xfrm>
            <a:off x="6629400" y="3733800"/>
            <a:ext cx="2009775" cy="2857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https://tse1.mm.bing.net/th?id=OIP.hZ3hP9SJMnif9hMsm_3CigHaF7&amp;pid=Api&amp;P=0&amp;w=201&amp;h=16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2" y="2200275"/>
            <a:ext cx="191452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tse4.mm.bing.net/th?id=OIP.nZnZ9UsEOLSWzY64PP63lQHaFj&amp;pid=Api&amp;P=0&amp;w=203&amp;h=15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00600"/>
            <a:ext cx="1933575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44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ELIZABETH BLACKWELL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1821-1910</a:t>
            </a:r>
          </a:p>
        </p:txBody>
      </p:sp>
      <p:pic>
        <p:nvPicPr>
          <p:cNvPr id="9" name="Content Placeholder 8" descr="Elizabeth Blackwell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438400"/>
            <a:ext cx="2468880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First woman to receive a medical degree in the USA (1849)</a:t>
            </a:r>
          </a:p>
          <a:p>
            <a:r>
              <a:rPr lang="en-US" b="1" dirty="0"/>
              <a:t>Led the way for other women to follow in the medical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399051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MEDICAL HEALTH SCIENCES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(medicine, nutrition, genetics, immunology, virology…)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76656" y="2133600"/>
            <a:ext cx="3822192" cy="1676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FLORENCE NIGHTINGALE</a:t>
            </a:r>
          </a:p>
          <a:p>
            <a:r>
              <a:rPr lang="en-US" b="1" dirty="0">
                <a:solidFill>
                  <a:schemeClr val="tx1"/>
                </a:solidFill>
              </a:rPr>
              <a:t>1820-1910</a:t>
            </a:r>
          </a:p>
          <a:p>
            <a:r>
              <a:rPr lang="en-US" b="1" dirty="0">
                <a:solidFill>
                  <a:schemeClr val="tx1"/>
                </a:solidFill>
              </a:rPr>
              <a:t>Nurse</a:t>
            </a:r>
          </a:p>
          <a:p>
            <a:r>
              <a:rPr lang="en-US" b="1" dirty="0">
                <a:solidFill>
                  <a:schemeClr val="tx1"/>
                </a:solidFill>
              </a:rPr>
              <a:t>Patient care advocate</a:t>
            </a:r>
          </a:p>
          <a:p>
            <a:r>
              <a:rPr lang="en-US" b="1" dirty="0">
                <a:solidFill>
                  <a:schemeClr val="tx1"/>
                </a:solidFill>
              </a:rPr>
              <a:t>Made hospitals cleaner and safer</a:t>
            </a:r>
          </a:p>
        </p:txBody>
      </p:sp>
      <p:pic>
        <p:nvPicPr>
          <p:cNvPr id="9" name="Content Placeholder 8" descr="Florence Nightingale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43000" y="3886200"/>
            <a:ext cx="28575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8200" y="1981200"/>
            <a:ext cx="3822192" cy="1981200"/>
          </a:xfrm>
        </p:spPr>
        <p:txBody>
          <a:bodyPr>
            <a:normAutofit fontScale="70000" lnSpcReduction="20000"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JUNE ALMEIDA</a:t>
            </a:r>
          </a:p>
          <a:p>
            <a:r>
              <a:rPr lang="en-US" b="1" dirty="0">
                <a:solidFill>
                  <a:schemeClr val="tx1"/>
                </a:solidFill>
              </a:rPr>
              <a:t>1930-2007</a:t>
            </a:r>
          </a:p>
          <a:p>
            <a:r>
              <a:rPr lang="en-US" b="1" dirty="0">
                <a:solidFill>
                  <a:schemeClr val="tx1"/>
                </a:solidFill>
              </a:rPr>
              <a:t>Virologist</a:t>
            </a:r>
          </a:p>
          <a:p>
            <a:r>
              <a:rPr lang="en-US" b="1" dirty="0">
                <a:solidFill>
                  <a:schemeClr val="tx1"/>
                </a:solidFill>
              </a:rPr>
              <a:t>Perfected immune electron microscopy</a:t>
            </a:r>
          </a:p>
          <a:p>
            <a:r>
              <a:rPr lang="en-US" b="1" dirty="0">
                <a:solidFill>
                  <a:schemeClr val="tx1"/>
                </a:solidFill>
              </a:rPr>
              <a:t>Identified first human coronavirus</a:t>
            </a:r>
          </a:p>
          <a:p>
            <a:endParaRPr lang="en-US" dirty="0"/>
          </a:p>
        </p:txBody>
      </p:sp>
      <p:pic>
        <p:nvPicPr>
          <p:cNvPr id="10" name="Content Placeholder 9" descr="https://www.womenshistory.org/sites/default/files/styles/main_image/public/images/2021-09/June%20Almeida.jpg?itok=RJxPMtRy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4038600"/>
            <a:ext cx="1945069" cy="269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99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IS STEM?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SCIENCE</a:t>
            </a:r>
          </a:p>
          <a:p>
            <a:r>
              <a:rPr lang="en-US" sz="3600" b="1" dirty="0"/>
              <a:t>TECHNOLOGY</a:t>
            </a:r>
          </a:p>
          <a:p>
            <a:r>
              <a:rPr lang="en-US" sz="3600" b="1" dirty="0"/>
              <a:t>ENGINEERING</a:t>
            </a:r>
          </a:p>
          <a:p>
            <a:r>
              <a:rPr lang="en-US" sz="3600" b="1" dirty="0"/>
              <a:t>MATHEMATICS</a:t>
            </a:r>
          </a:p>
        </p:txBody>
      </p:sp>
      <p:pic>
        <p:nvPicPr>
          <p:cNvPr id="5" name="Content Placeholder 4" descr="https://tse1.mm.bing.net/th?id=OIP.8W7iS27lHPZ7g2F_Ps9dlAHaIA&amp;pid=Api&amp;P=0&amp;w=300&amp;h=300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/>
        </p:blipFill>
        <p:spPr bwMode="auto">
          <a:xfrm>
            <a:off x="5029200" y="2514600"/>
            <a:ext cx="3108960" cy="3108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60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TECHNOLOGY PIONEER</a:t>
            </a:r>
          </a:p>
        </p:txBody>
      </p:sp>
      <p:pic>
        <p:nvPicPr>
          <p:cNvPr id="9" name="Content Placeholder 8" descr="https://tse3.mm.bing.net/th?id=OIP.6ssQfXGoYVdzNac7LPhVtwHaEn&amp;pid=Api&amp;P=0&amp;w=265&amp;h=16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25241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tse1.mm.bing.net/th?id=OIP.jHIEexJGn3OGBozuorVKVAHaHW&amp;pid=Api&amp;P=0&amp;w=154&amp;h=15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700337"/>
            <a:ext cx="14668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tse4.mm.bing.net/th?id=OIP.7yO4Th4a5RONDtiY9jRbyAHaHa&amp;pid=Api&amp;P=0&amp;w=300&amp;h=3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tse1.mm.bing.net/th?id=OIP.czR_oDdj3H13srg6qyJVuAHaHa&amp;pid=Api&amp;P=0&amp;w=300&amp;h=30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0050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tse3.mm.bing.net/th?id=OIP.o6dj53YKRXJ9OjIHLJvqKQHaFp&amp;pid=Api&amp;P=0&amp;w=232&amp;h=17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22098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tse2.mm.bing.net/th?id=OIP.Z2xjSf_NNSxWzskaJ5csygHaEK&amp;pid=Api&amp;P=0&amp;w=291&amp;h=16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1676400"/>
            <a:ext cx="2771775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718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ADA LOVELACE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1815-1852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19600" y="2679192"/>
            <a:ext cx="4343400" cy="344728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English Mathematician</a:t>
            </a:r>
          </a:p>
          <a:p>
            <a:r>
              <a:rPr lang="en-US" b="1" dirty="0">
                <a:solidFill>
                  <a:schemeClr val="tx1"/>
                </a:solidFill>
              </a:rPr>
              <a:t>Computer Scientist</a:t>
            </a:r>
          </a:p>
          <a:p>
            <a:r>
              <a:rPr lang="en-US" b="1" dirty="0">
                <a:solidFill>
                  <a:schemeClr val="tx1"/>
                </a:solidFill>
              </a:rPr>
              <a:t>Developed an algorithm for the ‘Analytical Engine’ (mechanical general-purpose computer)</a:t>
            </a:r>
          </a:p>
          <a:p>
            <a:r>
              <a:rPr lang="en-US" b="1" dirty="0">
                <a:solidFill>
                  <a:schemeClr val="tx1"/>
                </a:solidFill>
              </a:rPr>
              <a:t>First computer programmer</a:t>
            </a:r>
          </a:p>
          <a:p>
            <a:r>
              <a:rPr lang="en-US" b="1" dirty="0">
                <a:solidFill>
                  <a:schemeClr val="tx1"/>
                </a:solidFill>
              </a:rPr>
              <a:t>Second Tuesday in October is known as Ada Lovelace Day to celebrate the achievements of women in STEM careers</a:t>
            </a:r>
          </a:p>
          <a:p>
            <a:r>
              <a:rPr lang="en-US" b="1" dirty="0">
                <a:solidFill>
                  <a:schemeClr val="tx1"/>
                </a:solidFill>
              </a:rPr>
              <a:t>Led the way for other women to follow in technology-related fields</a:t>
            </a:r>
            <a:endParaRPr lang="en-US" dirty="0"/>
          </a:p>
        </p:txBody>
      </p:sp>
      <p:pic>
        <p:nvPicPr>
          <p:cNvPr id="7" name="Content Placeholder 6" descr="Ada Lovelace: a mathematician, a computer scientist and a visionary © Getty Images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16935"/>
          <a:stretch/>
        </p:blipFill>
        <p:spPr bwMode="auto">
          <a:xfrm>
            <a:off x="838200" y="2286000"/>
            <a:ext cx="3291840" cy="3291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0205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>
                <a:solidFill>
                  <a:schemeClr val="tx1"/>
                </a:solidFill>
              </a:rPr>
              <a:t>TECHNOLOGY</a:t>
            </a:r>
            <a:br>
              <a:rPr lang="en-US" sz="3800" b="1" dirty="0">
                <a:solidFill>
                  <a:schemeClr val="tx1"/>
                </a:solidFill>
              </a:rPr>
            </a:br>
            <a:r>
              <a:rPr lang="en-US" sz="3800" b="1" dirty="0">
                <a:solidFill>
                  <a:schemeClr val="tx1"/>
                </a:solidFill>
              </a:rPr>
              <a:t>GRACE HOPPER</a:t>
            </a:r>
            <a:br>
              <a:rPr lang="en-US" sz="3800" b="1" dirty="0">
                <a:solidFill>
                  <a:schemeClr val="tx1"/>
                </a:solidFill>
              </a:rPr>
            </a:br>
            <a:r>
              <a:rPr lang="en-US" sz="3800" b="1" dirty="0">
                <a:solidFill>
                  <a:schemeClr val="tx1"/>
                </a:solidFill>
              </a:rPr>
              <a:t>1906-1992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133600"/>
            <a:ext cx="3822192" cy="399288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Computer Scientist</a:t>
            </a:r>
          </a:p>
          <a:p>
            <a:r>
              <a:rPr lang="en-US" b="1" dirty="0">
                <a:solidFill>
                  <a:schemeClr val="tx1"/>
                </a:solidFill>
              </a:rPr>
              <a:t>Mathematician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woman to achieve a PhD in math</a:t>
            </a:r>
          </a:p>
          <a:p>
            <a:r>
              <a:rPr lang="en-US" b="1" dirty="0">
                <a:solidFill>
                  <a:schemeClr val="tx1"/>
                </a:solidFill>
              </a:rPr>
              <a:t>Pioneer computer programmer</a:t>
            </a:r>
          </a:p>
          <a:p>
            <a:r>
              <a:rPr lang="en-US" b="1" dirty="0">
                <a:solidFill>
                  <a:schemeClr val="tx1"/>
                </a:solidFill>
              </a:rPr>
              <a:t>Wrote computer language in English rather than math notation</a:t>
            </a:r>
          </a:p>
          <a:p>
            <a:r>
              <a:rPr lang="en-US" b="1" dirty="0">
                <a:solidFill>
                  <a:schemeClr val="tx1"/>
                </a:solidFill>
              </a:rPr>
              <a:t>Developed COBOL</a:t>
            </a:r>
          </a:p>
          <a:p>
            <a:r>
              <a:rPr lang="en-US" b="1" dirty="0">
                <a:solidFill>
                  <a:schemeClr val="tx1"/>
                </a:solidFill>
              </a:rPr>
              <a:t>US Navy Rear Admiral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 descr="famous women in technology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291840" cy="329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890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6656" y="1676400"/>
            <a:ext cx="3822192" cy="1981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MARY KELLER</a:t>
            </a:r>
          </a:p>
          <a:p>
            <a:r>
              <a:rPr lang="en-US" b="1" dirty="0">
                <a:solidFill>
                  <a:schemeClr val="tx1"/>
                </a:solidFill>
              </a:rPr>
              <a:t>1913-1985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female PhD in computer science</a:t>
            </a:r>
          </a:p>
          <a:p>
            <a:r>
              <a:rPr lang="en-US" b="1" dirty="0">
                <a:solidFill>
                  <a:schemeClr val="tx1"/>
                </a:solidFill>
              </a:rPr>
              <a:t>Co-developed BASIC computer language (1958)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3822192" cy="202247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HEDY LAMARR</a:t>
            </a:r>
          </a:p>
          <a:p>
            <a:r>
              <a:rPr lang="en-US" b="1" dirty="0">
                <a:solidFill>
                  <a:schemeClr val="tx1"/>
                </a:solidFill>
              </a:rPr>
              <a:t>1914-2000</a:t>
            </a:r>
          </a:p>
          <a:p>
            <a:r>
              <a:rPr lang="en-US" b="1" dirty="0">
                <a:solidFill>
                  <a:schemeClr val="tx1"/>
                </a:solidFill>
              </a:rPr>
              <a:t>Invented a remote-controlled communication system for the US Military</a:t>
            </a:r>
          </a:p>
          <a:p>
            <a:r>
              <a:rPr lang="en-US" b="1" dirty="0">
                <a:solidFill>
                  <a:schemeClr val="tx1"/>
                </a:solidFill>
              </a:rPr>
              <a:t>That system serves as the basis for today’s communication technology (including WIFI)</a:t>
            </a:r>
          </a:p>
        </p:txBody>
      </p:sp>
      <p:pic>
        <p:nvPicPr>
          <p:cNvPr id="10" name="Content Placeholder 9" descr="famous women in technology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1843061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 descr="Hedy Lamarr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2011680" cy="237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8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752600"/>
            <a:ext cx="3822192" cy="1905000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ELIZABETH FEINLER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1931-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American Information Scientist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Director of the network information systems center at the Stanford research institute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Introduced domain name protocol 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(.com, </a:t>
            </a:r>
            <a:r>
              <a:rPr lang="en-US" sz="1400" b="1" dirty="0" err="1">
                <a:solidFill>
                  <a:schemeClr val="tx1"/>
                </a:solidFill>
              </a:rPr>
              <a:t>.net</a:t>
            </a:r>
            <a:r>
              <a:rPr lang="en-US" sz="1400" b="1" dirty="0">
                <a:solidFill>
                  <a:schemeClr val="tx1"/>
                </a:solidFill>
              </a:rPr>
              <a:t>, .</a:t>
            </a:r>
            <a:r>
              <a:rPr lang="en-US" sz="1400" b="1" dirty="0" err="1">
                <a:solidFill>
                  <a:schemeClr val="tx1"/>
                </a:solidFill>
              </a:rPr>
              <a:t>gov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3822192" cy="2209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MARY WILKES</a:t>
            </a:r>
          </a:p>
          <a:p>
            <a:r>
              <a:rPr lang="en-US" b="1" dirty="0">
                <a:solidFill>
                  <a:schemeClr val="tx1"/>
                </a:solidFill>
              </a:rPr>
              <a:t>1937-</a:t>
            </a:r>
          </a:p>
          <a:p>
            <a:r>
              <a:rPr lang="en-US" b="1" dirty="0">
                <a:solidFill>
                  <a:schemeClr val="tx1"/>
                </a:solidFill>
              </a:rPr>
              <a:t>Computer programmer</a:t>
            </a:r>
          </a:p>
          <a:p>
            <a:r>
              <a:rPr lang="en-US" b="1" dirty="0">
                <a:solidFill>
                  <a:schemeClr val="tx1"/>
                </a:solidFill>
              </a:rPr>
              <a:t>Helped develop the first personal computer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person to have a PC in her home</a:t>
            </a:r>
          </a:p>
        </p:txBody>
      </p:sp>
      <p:pic>
        <p:nvPicPr>
          <p:cNvPr id="7" name="Content Placeholder 6" descr="famous women in technology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1854299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famous women in technology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56032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1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676400"/>
            <a:ext cx="3822192" cy="1981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ADELE GOLDBERG</a:t>
            </a:r>
          </a:p>
          <a:p>
            <a:r>
              <a:rPr lang="en-US" b="1" dirty="0">
                <a:solidFill>
                  <a:schemeClr val="tx1"/>
                </a:solidFill>
              </a:rPr>
              <a:t>1945-</a:t>
            </a:r>
          </a:p>
          <a:p>
            <a:r>
              <a:rPr lang="en-US" b="1" dirty="0">
                <a:solidFill>
                  <a:schemeClr val="tx1"/>
                </a:solidFill>
              </a:rPr>
              <a:t>Built programming language for Graphical User Interface (GUI)</a:t>
            </a:r>
          </a:p>
          <a:p>
            <a:r>
              <a:rPr lang="en-US" b="1" dirty="0">
                <a:solidFill>
                  <a:schemeClr val="tx1"/>
                </a:solidFill>
              </a:rPr>
              <a:t>(Allows windows to overlap display screens)</a:t>
            </a:r>
          </a:p>
        </p:txBody>
      </p:sp>
      <p:pic>
        <p:nvPicPr>
          <p:cNvPr id="7" name="Content Placeholder 6" descr="famous women in technology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810000"/>
            <a:ext cx="2460567" cy="2468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3822192" cy="2286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RADIA PERLMAN</a:t>
            </a:r>
          </a:p>
          <a:p>
            <a:r>
              <a:rPr lang="en-US" b="1" dirty="0">
                <a:solidFill>
                  <a:schemeClr val="tx1"/>
                </a:solidFill>
              </a:rPr>
              <a:t>1951-</a:t>
            </a:r>
          </a:p>
          <a:p>
            <a:r>
              <a:rPr lang="en-US" b="1" dirty="0">
                <a:solidFill>
                  <a:schemeClr val="tx1"/>
                </a:solidFill>
              </a:rPr>
              <a:t>PhD in computer science</a:t>
            </a:r>
          </a:p>
          <a:p>
            <a:r>
              <a:rPr lang="en-US" b="1" dirty="0">
                <a:solidFill>
                  <a:schemeClr val="tx1"/>
                </a:solidFill>
              </a:rPr>
              <a:t>Software designer</a:t>
            </a:r>
          </a:p>
          <a:p>
            <a:r>
              <a:rPr lang="en-US" b="1" dirty="0">
                <a:solidFill>
                  <a:schemeClr val="tx1"/>
                </a:solidFill>
              </a:rPr>
              <a:t>Network Engineer</a:t>
            </a:r>
          </a:p>
          <a:p>
            <a:r>
              <a:rPr lang="en-US" b="1" dirty="0">
                <a:solidFill>
                  <a:schemeClr val="tx1"/>
                </a:solidFill>
              </a:rPr>
              <a:t>“Mother of the Internet” (created STP  which is a fundamental operation for network bridges)</a:t>
            </a:r>
          </a:p>
        </p:txBody>
      </p:sp>
      <p:pic>
        <p:nvPicPr>
          <p:cNvPr id="8" name="Content Placeholder 7" descr="famous women in technology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4114800"/>
            <a:ext cx="2162175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0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ENGINEERING PIONEER</a:t>
            </a:r>
          </a:p>
        </p:txBody>
      </p:sp>
      <p:pic>
        <p:nvPicPr>
          <p:cNvPr id="9" name="Content Placeholder 8" descr="https://tse4.mm.bing.net/th?id=OIP.5P8y60WA3g45XFTMJo_ITgHaEm&amp;pid=Api&amp;P=0&amp;w=297&amp;h=18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8289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tse3.mm.bing.net/th?id=OIP.tIJi6lTeyqKWI3K9EvP0KgHaFS&amp;pid=Api&amp;P=0&amp;w=261&amp;h=18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48602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tse1.mm.bing.net/th?id=OIP.vus_D45TD-9kkfg08S_u0gHaFj&amp;pid=Api&amp;P=0&amp;w=224&amp;h=16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28900"/>
            <a:ext cx="2133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View of the Brooklyn Bridge from Manhattan; the East River is in the foregroun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76750"/>
            <a:ext cx="3143250" cy="209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55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EMILY ROEBLING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1843-1903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Civil Engineer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female field engineer</a:t>
            </a:r>
          </a:p>
          <a:p>
            <a:r>
              <a:rPr lang="en-US" b="1" dirty="0">
                <a:solidFill>
                  <a:schemeClr val="tx1"/>
                </a:solidFill>
              </a:rPr>
              <a:t>Oversaw completion of the Brooklyn Bridge (1883)</a:t>
            </a:r>
          </a:p>
          <a:p>
            <a:r>
              <a:rPr lang="en-US" b="1" dirty="0">
                <a:solidFill>
                  <a:schemeClr val="tx1"/>
                </a:solidFill>
              </a:rPr>
              <a:t>Led the way for other women to follow in engineering fields…</a:t>
            </a:r>
          </a:p>
        </p:txBody>
      </p:sp>
      <p:pic>
        <p:nvPicPr>
          <p:cNvPr id="10" name="Content Placeholder 9" descr="Emily Roeblin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926080" cy="356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751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ENGINEERING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6656" y="1676400"/>
            <a:ext cx="3822192" cy="1981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LILLIAN GILBRETH</a:t>
            </a:r>
          </a:p>
          <a:p>
            <a:r>
              <a:rPr lang="en-US" b="1" dirty="0">
                <a:solidFill>
                  <a:schemeClr val="tx1"/>
                </a:solidFill>
              </a:rPr>
              <a:t>1878-1972</a:t>
            </a:r>
          </a:p>
          <a:p>
            <a:r>
              <a:rPr lang="en-US" b="1" dirty="0">
                <a:solidFill>
                  <a:schemeClr val="tx1"/>
                </a:solidFill>
              </a:rPr>
              <a:t>Industrial engineer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female member of the American Society of Mechanical Engineers</a:t>
            </a:r>
          </a:p>
          <a:p>
            <a:r>
              <a:rPr lang="en-US" b="1" dirty="0">
                <a:solidFill>
                  <a:schemeClr val="tx1"/>
                </a:solidFill>
              </a:rPr>
              <a:t>Worked with GE to improve design of kitchen and household appliances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3822192" cy="1752600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EDITH CLARK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1883-1959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Electrical engineer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1</a:t>
            </a:r>
            <a:r>
              <a:rPr lang="en-US" sz="1600" b="1" baseline="30000" dirty="0">
                <a:solidFill>
                  <a:schemeClr val="tx1"/>
                </a:solidFill>
              </a:rPr>
              <a:t>st</a:t>
            </a:r>
            <a:r>
              <a:rPr lang="en-US" sz="1600" b="1" dirty="0">
                <a:solidFill>
                  <a:schemeClr val="tx1"/>
                </a:solidFill>
              </a:rPr>
              <a:t> professionally employed female engineer in  the USA (1922)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1st female Professor of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Electrical Engineering in the USA</a:t>
            </a:r>
          </a:p>
        </p:txBody>
      </p:sp>
      <p:pic>
        <p:nvPicPr>
          <p:cNvPr id="10" name="Content Placeholder 9" descr="Lillian Gilbreth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2201361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 descr="Edith Clarke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2194560" cy="283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8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ENGINEERING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76656" y="1828800"/>
            <a:ext cx="3822192" cy="1752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MARTHA COSTON</a:t>
            </a:r>
          </a:p>
          <a:p>
            <a:r>
              <a:rPr lang="en-US" b="1" dirty="0">
                <a:solidFill>
                  <a:schemeClr val="tx1"/>
                </a:solidFill>
              </a:rPr>
              <a:t>1826-1904</a:t>
            </a:r>
          </a:p>
          <a:p>
            <a:r>
              <a:rPr lang="en-US" b="1" dirty="0">
                <a:solidFill>
                  <a:schemeClr val="tx1"/>
                </a:solidFill>
              </a:rPr>
              <a:t>Created signaling flare system (Coston Flares)</a:t>
            </a:r>
          </a:p>
          <a:p>
            <a:r>
              <a:rPr lang="en-US" b="1" dirty="0">
                <a:solidFill>
                  <a:schemeClr val="tx1"/>
                </a:solidFill>
              </a:rPr>
              <a:t>Still used by the US Navy today!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8200" y="1981200"/>
            <a:ext cx="3822192" cy="16002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MARY ANDERSON</a:t>
            </a:r>
          </a:p>
          <a:p>
            <a:r>
              <a:rPr lang="en-US" b="1" dirty="0">
                <a:solidFill>
                  <a:schemeClr val="tx1"/>
                </a:solidFill>
              </a:rPr>
              <a:t>1866-1953</a:t>
            </a:r>
          </a:p>
          <a:p>
            <a:r>
              <a:rPr lang="en-US" b="1" dirty="0">
                <a:solidFill>
                  <a:schemeClr val="tx1"/>
                </a:solidFill>
              </a:rPr>
              <a:t>Invented the windshield wiper (1903)</a:t>
            </a:r>
          </a:p>
        </p:txBody>
      </p:sp>
      <p:pic>
        <p:nvPicPr>
          <p:cNvPr id="13" name="Content Placeholder 7" descr="https://hers-magazine.com/wp-content/uploads/2020/03/440px-MaryAndersoninventora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733800"/>
            <a:ext cx="2209965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 descr="Martha Coston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1748880" cy="269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47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WHY IS STEM IMPORTANT FOR WOMEN?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Counteract stereotypes and biases</a:t>
            </a:r>
          </a:p>
          <a:p>
            <a:r>
              <a:rPr lang="en-US" b="1" dirty="0"/>
              <a:t>Represent the female perspective </a:t>
            </a:r>
          </a:p>
          <a:p>
            <a:r>
              <a:rPr lang="en-US" b="1" dirty="0"/>
              <a:t>Diversity makes better science</a:t>
            </a:r>
          </a:p>
          <a:p>
            <a:r>
              <a:rPr lang="en-US" b="1" dirty="0"/>
              <a:t>More female role models leads to more females attracted to STEM fields</a:t>
            </a:r>
          </a:p>
        </p:txBody>
      </p:sp>
      <p:pic>
        <p:nvPicPr>
          <p:cNvPr id="8" name="Content Placeholder 7" descr="https://tse1.mm.bing.net/th?id=OIP.9gZdlZ_JAEOvOuGwblY64wHaEr&amp;pid=Api&amp;P=0&amp;w=240&amp;h=152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83464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tse4.mm.bing.net/th?id=OIP.xWVKVWJjWOf2qY4dGZOTTgHaK5&amp;pid=Api&amp;P=0&amp;w=300&amp;h=3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00500"/>
            <a:ext cx="1952625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2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MATHEMATICS PIONEER</a:t>
            </a:r>
          </a:p>
        </p:txBody>
      </p:sp>
      <p:pic>
        <p:nvPicPr>
          <p:cNvPr id="4" name="Content Placeholder 3" descr="https://tse1.mm.bing.net/th?id=OIP.yxIhwPhoXJGUQuVbf5ytJAHaEK&amp;pid=Api&amp;P=0&amp;w=278&amp;h=15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64795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tse4.mm.bing.net/th?id=OIP.K1A-L7glsYKpnV6icSThDQHaHa&amp;pid=Api&amp;P=0&amp;w=300&amp;h=30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r="19778"/>
          <a:stretch/>
        </p:blipFill>
        <p:spPr bwMode="auto">
          <a:xfrm>
            <a:off x="6934200" y="1524000"/>
            <a:ext cx="16891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tse3.mm.bing.net/th?id=OIP.C-R2cYShIGsffaBoZs-y-gHaEc&amp;pid=Api&amp;P=0&amp;w=275&amp;h=16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51024"/>
            <a:ext cx="261937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tse2.mm.bing.net/th?id=OIP.02m9VURhpZxehhZxaYYAagHaFR&amp;pid=Api&amp;P=0&amp;w=215&amp;h=15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3962400"/>
            <a:ext cx="2047875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tse2.mm.bing.net/th?id=OIP.fwuo5PpeTK7GXsLcSLyiaAAAAA&amp;pid=Api&amp;P=0&amp;w=249&amp;h=17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2371725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434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0F88-8B1E-4344-AD83-3AD0963A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HYPATIA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370-415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Egyptian Mathematician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female math teacher</a:t>
            </a:r>
          </a:p>
          <a:p>
            <a:r>
              <a:rPr lang="en-US" b="1" dirty="0">
                <a:solidFill>
                  <a:schemeClr val="tx1"/>
                </a:solidFill>
              </a:rPr>
              <a:t>Also taught astronomy</a:t>
            </a:r>
          </a:p>
          <a:p>
            <a:r>
              <a:rPr lang="en-US" b="1" dirty="0">
                <a:solidFill>
                  <a:schemeClr val="tx1"/>
                </a:solidFill>
              </a:rPr>
              <a:t>Led the way for other women to follow in mathematical fields…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310896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6491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solidFill>
                  <a:schemeClr val="tx1"/>
                </a:solidFill>
              </a:rPr>
              <a:t>MATHEMATICS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76656" y="1905000"/>
            <a:ext cx="3822192" cy="1828800"/>
          </a:xfrm>
        </p:spPr>
        <p:txBody>
          <a:bodyPr>
            <a:normAutofit fontScale="62500" lnSpcReduction="20000"/>
          </a:bodyPr>
          <a:lstStyle/>
          <a:p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ADA LOVELACE</a:t>
            </a:r>
          </a:p>
          <a:p>
            <a:r>
              <a:rPr lang="en-US" b="1" dirty="0">
                <a:solidFill>
                  <a:schemeClr val="tx1"/>
                </a:solidFill>
              </a:rPr>
              <a:t>1815-1852</a:t>
            </a:r>
          </a:p>
          <a:p>
            <a:r>
              <a:rPr lang="en-US" b="1" dirty="0">
                <a:solidFill>
                  <a:schemeClr val="tx1"/>
                </a:solidFill>
              </a:rPr>
              <a:t>English Mathematician</a:t>
            </a:r>
          </a:p>
          <a:p>
            <a:r>
              <a:rPr lang="en-US" b="1" dirty="0">
                <a:solidFill>
                  <a:schemeClr val="tx1"/>
                </a:solidFill>
              </a:rPr>
              <a:t>Developed an algorithm for the ‘Analytical Engine’ (mechanical general-purpose computer)</a:t>
            </a:r>
          </a:p>
          <a:p>
            <a:r>
              <a:rPr lang="en-US" b="1" dirty="0">
                <a:solidFill>
                  <a:schemeClr val="tx1"/>
                </a:solidFill>
              </a:rPr>
              <a:t>Human calculating machine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3822192" cy="1905000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KATHERINE JOHNSON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1918-2020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Mathematician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NASA “human computer”</a:t>
            </a:r>
            <a:r>
              <a:rPr lang="en-US" sz="1400" b="1" dirty="0"/>
              <a:t>  (</a:t>
            </a:r>
            <a:r>
              <a:rPr lang="en-US" sz="1400" b="1" dirty="0">
                <a:solidFill>
                  <a:schemeClr val="tx1"/>
                </a:solidFill>
              </a:rPr>
              <a:t>did equations by hand)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Did trajectory analysis, launch windows, and emergency back up return paths for the space program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Featured in movie “Hidden Figures”</a:t>
            </a:r>
          </a:p>
        </p:txBody>
      </p:sp>
      <p:pic>
        <p:nvPicPr>
          <p:cNvPr id="9" name="Content Placeholder 7" descr="Katherine Johnson, in 1955 © NASA/Smith Collection/Gado/Getty Images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3733800"/>
            <a:ext cx="2103120" cy="265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6" descr="Ada Lovelace: a mathematician, a computer scientist and a visionary © Getty Images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2" r="16935"/>
          <a:stretch/>
        </p:blipFill>
        <p:spPr bwMode="auto">
          <a:xfrm>
            <a:off x="1371600" y="3962400"/>
            <a:ext cx="2468880" cy="2377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34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MATHEMATICS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828800"/>
            <a:ext cx="3822192" cy="4572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Marjorie Lee Browne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1914-1979</a:t>
            </a:r>
          </a:p>
          <a:p>
            <a:r>
              <a:rPr lang="en-US" b="1" dirty="0">
                <a:solidFill>
                  <a:schemeClr val="tx1"/>
                </a:solidFill>
              </a:rPr>
              <a:t>Mathematician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African-American women to earn a PhD in mathematics</a:t>
            </a:r>
          </a:p>
          <a:p>
            <a:r>
              <a:rPr lang="en-US" b="1" dirty="0">
                <a:solidFill>
                  <a:schemeClr val="tx1"/>
                </a:solidFill>
              </a:rPr>
              <a:t>Known for her contributions to the world of numbers and equations</a:t>
            </a:r>
          </a:p>
          <a:p>
            <a:r>
              <a:rPr lang="en-US" b="1" dirty="0">
                <a:solidFill>
                  <a:schemeClr val="tx1"/>
                </a:solidFill>
              </a:rPr>
              <a:t>Encouraged and promoted math education for minorities and women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Marjorie Lee Brow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9" r="18065"/>
          <a:stretch/>
        </p:blipFill>
        <p:spPr bwMode="auto">
          <a:xfrm>
            <a:off x="4572000" y="2667000"/>
            <a:ext cx="3962400" cy="2933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5180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STEM AND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2" y="1905000"/>
            <a:ext cx="3822192" cy="4495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If interested in pursuing a STEM field:</a:t>
            </a:r>
          </a:p>
          <a:p>
            <a:r>
              <a:rPr lang="en-US" b="1" dirty="0">
                <a:solidFill>
                  <a:schemeClr val="tx1"/>
                </a:solidFill>
              </a:rPr>
              <a:t>Take 4 years of math</a:t>
            </a:r>
          </a:p>
          <a:p>
            <a:r>
              <a:rPr lang="en-US" b="1" dirty="0">
                <a:solidFill>
                  <a:schemeClr val="tx1"/>
                </a:solidFill>
              </a:rPr>
              <a:t>Take as much lab science as possible</a:t>
            </a:r>
          </a:p>
          <a:p>
            <a:r>
              <a:rPr lang="en-US" b="1" dirty="0">
                <a:solidFill>
                  <a:schemeClr val="tx1"/>
                </a:solidFill>
              </a:rPr>
              <a:t>Participate in STEM-related extra-curricular activities (math club, science fairs, Science Olympiad, robotics)</a:t>
            </a:r>
          </a:p>
          <a:p>
            <a:r>
              <a:rPr lang="en-US" b="1" dirty="0">
                <a:solidFill>
                  <a:schemeClr val="tx1"/>
                </a:solidFill>
              </a:rPr>
              <a:t>Talk to those involved in STEM fields</a:t>
            </a:r>
          </a:p>
        </p:txBody>
      </p:sp>
      <p:pic>
        <p:nvPicPr>
          <p:cNvPr id="6" name="Content Placeholder 5" descr="https://tse1.mm.bing.net/th?id=OIP.5sMlvJqZ955w2X5NcAKNBAHaKc&amp;pid=Api&amp;P=0&amp;w=300&amp;h=300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743200" cy="356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325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STEM AND YOU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5152" y="1905000"/>
            <a:ext cx="3822192" cy="4495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PICTURE YOURSELF…</a:t>
            </a:r>
          </a:p>
          <a:p>
            <a:r>
              <a:rPr lang="en-US" b="1" dirty="0">
                <a:solidFill>
                  <a:schemeClr val="tx1"/>
                </a:solidFill>
              </a:rPr>
              <a:t>Digital imaging specialist (video games, entertainment industry, medical devices)</a:t>
            </a:r>
          </a:p>
          <a:p>
            <a:r>
              <a:rPr lang="en-US" b="1" dirty="0">
                <a:solidFill>
                  <a:schemeClr val="tx1"/>
                </a:solidFill>
              </a:rPr>
              <a:t>Computer scientist, programmer, designer</a:t>
            </a:r>
          </a:p>
          <a:p>
            <a:r>
              <a:rPr lang="en-US" b="1" dirty="0">
                <a:solidFill>
                  <a:schemeClr val="tx1"/>
                </a:solidFill>
              </a:rPr>
              <a:t>Engineer</a:t>
            </a:r>
          </a:p>
          <a:p>
            <a:r>
              <a:rPr lang="en-US" b="1" dirty="0">
                <a:solidFill>
                  <a:schemeClr val="tx1"/>
                </a:solidFill>
              </a:rPr>
              <a:t>Scientific researcher </a:t>
            </a:r>
          </a:p>
          <a:p>
            <a:r>
              <a:rPr lang="en-US" b="1" dirty="0">
                <a:solidFill>
                  <a:schemeClr val="tx1"/>
                </a:solidFill>
              </a:rPr>
              <a:t>Medical doctor</a:t>
            </a:r>
          </a:p>
          <a:p>
            <a:r>
              <a:rPr lang="en-US" b="1" dirty="0">
                <a:solidFill>
                  <a:schemeClr val="tx1"/>
                </a:solidFill>
              </a:rPr>
              <a:t>Mathematician</a:t>
            </a:r>
          </a:p>
          <a:p>
            <a:r>
              <a:rPr lang="en-US" b="1" dirty="0">
                <a:solidFill>
                  <a:schemeClr val="tx1"/>
                </a:solidFill>
              </a:rPr>
              <a:t>Forensic scientist</a:t>
            </a:r>
          </a:p>
          <a:p>
            <a:r>
              <a:rPr lang="en-US" b="1" dirty="0">
                <a:solidFill>
                  <a:schemeClr val="tx1"/>
                </a:solidFill>
              </a:rPr>
              <a:t>Your dream STEM-field job…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https://tse1.mm.bing.net/th?id=OIP.5sMlvJqZ955w2X5NcAKNBAHaKc&amp;pid=Api&amp;P=0&amp;w=300&amp;h=300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2743200" cy="356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07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88705E-4EF1-400B-8ED6-5BD5F07D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STEM PIONEERS PAVED THE 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QUALITIES OF STEM PIONEERS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Brave; courageous; fearless</a:t>
            </a:r>
          </a:p>
          <a:p>
            <a:r>
              <a:rPr lang="en-US" b="1" dirty="0">
                <a:solidFill>
                  <a:schemeClr val="tx1"/>
                </a:solidFill>
              </a:rPr>
              <a:t>Bold</a:t>
            </a:r>
          </a:p>
          <a:p>
            <a:r>
              <a:rPr lang="en-US" b="1" dirty="0">
                <a:solidFill>
                  <a:schemeClr val="tx1"/>
                </a:solidFill>
              </a:rPr>
              <a:t>Risk takers</a:t>
            </a:r>
          </a:p>
          <a:p>
            <a:r>
              <a:rPr lang="en-US" b="1" dirty="0">
                <a:solidFill>
                  <a:schemeClr val="tx1"/>
                </a:solidFill>
              </a:rPr>
              <a:t>Visionary</a:t>
            </a:r>
          </a:p>
          <a:p>
            <a:r>
              <a:rPr lang="en-US" b="1" dirty="0">
                <a:solidFill>
                  <a:schemeClr val="tx1"/>
                </a:solidFill>
              </a:rPr>
              <a:t>Able to think outside the box</a:t>
            </a:r>
          </a:p>
          <a:p>
            <a:r>
              <a:rPr lang="en-US" b="1" dirty="0">
                <a:solidFill>
                  <a:schemeClr val="tx1"/>
                </a:solidFill>
              </a:rPr>
              <a:t>Creative</a:t>
            </a:r>
          </a:p>
          <a:p>
            <a:r>
              <a:rPr lang="en-US" b="1" dirty="0">
                <a:solidFill>
                  <a:schemeClr val="tx1"/>
                </a:solidFill>
              </a:rPr>
              <a:t>Able to handle criticism</a:t>
            </a:r>
          </a:p>
          <a:p>
            <a:r>
              <a:rPr lang="en-US" b="1" dirty="0">
                <a:solidFill>
                  <a:schemeClr val="tx1"/>
                </a:solidFill>
              </a:rPr>
              <a:t>Wouldn’t take “no” or “girls don’t do that” for an answer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2678112"/>
            <a:ext cx="3822192" cy="265588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LET’S LOOK AT SOME OF THE PIONEERS AND THOSE CARRYING ON THE LEGACY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6080444"/>
            <a:ext cx="3822192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SCIENCE PIONEER</a:t>
            </a:r>
          </a:p>
        </p:txBody>
      </p:sp>
      <p:pic>
        <p:nvPicPr>
          <p:cNvPr id="4" name="Content Placeholder 3" descr="https://tse3.mm.bing.net/th?id=OIP.IStWjae1IUuWtllCBwvzCAHaHa&amp;pid=Api&amp;P=0&amp;w=300&amp;h=300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7" t="-1333" r="10891" b="1333"/>
          <a:stretch/>
        </p:blipFill>
        <p:spPr bwMode="auto">
          <a:xfrm>
            <a:off x="520700" y="1581150"/>
            <a:ext cx="21209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tse3.mm.bing.net/th?id=OIP.Thmzgo6SATyo7YQJKjZ9SAHaFu&amp;pid=Api&amp;P=0&amp;w=196&amp;h=15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2" y="1295400"/>
            <a:ext cx="18669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tse2.mm.bing.net/th?id=OIP.rhusOscJh2N3KV1YSIFePQHaHa&amp;pid=Api&amp;P=0&amp;w=300&amp;h=3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385887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tse4.mm.bing.net/th?id=OIP.IwxQM6kaE9qG4gJpaWZm3QHaF8&amp;pid=Api&amp;P=0&amp;w=193&amp;h=15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83832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tse1.mm.bing.net/th?id=OIP.WqLZyWYR7JNIYrnWHGM8UQHaEK&amp;pid=Api&amp;P=0&amp;w=315&amp;h=17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r="26984"/>
          <a:stretch/>
        </p:blipFill>
        <p:spPr bwMode="auto">
          <a:xfrm>
            <a:off x="4191000" y="1971675"/>
            <a:ext cx="1123950" cy="1685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https://tse3.mm.bing.net/th?id=OIP.4_a6QaDr4RTnAkqL2BzdFAHaE8&amp;pid=Api&amp;P=0&amp;w=250&amp;h=16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443412"/>
            <a:ext cx="23812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tse3.mm.bing.net/th?id=OIP.ZuN9nR49fSwoAXZ7S7e2kAHaEK&amp;pid=Api&amp;P=0&amp;w=270&amp;h=15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3790949"/>
            <a:ext cx="25717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tse2.mm.bing.net/th?id=OIP.kWFh7n8s9F4YmBpqnyi2JwAAAA&amp;pid=Api&amp;P=0&amp;w=164&amp;h=15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310187"/>
            <a:ext cx="1562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118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CAROLINE HERSCHEL</a:t>
            </a:r>
            <a:br>
              <a:rPr lang="en-US" sz="4000" dirty="0"/>
            </a:br>
            <a:r>
              <a:rPr lang="en-US" sz="4000" b="1" dirty="0">
                <a:solidFill>
                  <a:schemeClr val="tx1"/>
                </a:solidFill>
              </a:rPr>
              <a:t>1750-1848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German Astronomer</a:t>
            </a:r>
          </a:p>
          <a:p>
            <a:r>
              <a:rPr lang="en-US" b="1" dirty="0">
                <a:solidFill>
                  <a:schemeClr val="tx1"/>
                </a:solidFill>
              </a:rPr>
              <a:t>First woman to receive a salary as a scientist</a:t>
            </a:r>
          </a:p>
          <a:p>
            <a:r>
              <a:rPr lang="en-US" b="1" dirty="0">
                <a:solidFill>
                  <a:schemeClr val="tx1"/>
                </a:solidFill>
              </a:rPr>
              <a:t>Between 1786 – 1797 discovered eight comets</a:t>
            </a:r>
          </a:p>
          <a:p>
            <a:r>
              <a:rPr lang="en-US" b="1" dirty="0">
                <a:solidFill>
                  <a:schemeClr val="tx1"/>
                </a:solidFill>
              </a:rPr>
              <a:t>Led the way for other women to follow in natural science-related fields…</a:t>
            </a:r>
          </a:p>
        </p:txBody>
      </p:sp>
      <p:pic>
        <p:nvPicPr>
          <p:cNvPr id="7" name="Content Placeholder 6" descr="Caroline Herschel © ullstein bild/ullstein bild via Getty Images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2743200" cy="347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23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NATURAL SCIENCE FIELDS: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PHYSICS (physicists, astronomers, astrophysicists)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76656" y="1981200"/>
            <a:ext cx="3822192" cy="1676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MARIA MITCHELL</a:t>
            </a:r>
          </a:p>
          <a:p>
            <a:r>
              <a:rPr lang="en-US" b="1" dirty="0">
                <a:solidFill>
                  <a:schemeClr val="tx1"/>
                </a:solidFill>
              </a:rPr>
              <a:t>1818-1889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female astronomer in the USA</a:t>
            </a:r>
          </a:p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b="1" baseline="30000" dirty="0">
                <a:solidFill>
                  <a:schemeClr val="tx1"/>
                </a:solidFill>
              </a:rPr>
              <a:t>st</a:t>
            </a:r>
            <a:r>
              <a:rPr lang="en-US" b="1" dirty="0">
                <a:solidFill>
                  <a:schemeClr val="tx1"/>
                </a:solidFill>
              </a:rPr>
              <a:t> American scientist to discover a comet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5800" y="1981200"/>
            <a:ext cx="3822192" cy="22860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ANNIE JUMP CANNON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1863-1941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Astronomer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</a:t>
            </a:r>
            <a:r>
              <a:rPr lang="en-US" sz="2000" b="1" baseline="30000" dirty="0">
                <a:solidFill>
                  <a:schemeClr val="tx1"/>
                </a:solidFill>
              </a:rPr>
              <a:t>st</a:t>
            </a:r>
            <a:r>
              <a:rPr lang="en-US" sz="2000" b="1" dirty="0">
                <a:solidFill>
                  <a:schemeClr val="tx1"/>
                </a:solidFill>
              </a:rPr>
              <a:t> women to receive a doctorate in astronomy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“Census taker of the sky”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Developed Harvard Spectral System (way stars are classified)</a:t>
            </a:r>
          </a:p>
        </p:txBody>
      </p:sp>
      <p:pic>
        <p:nvPicPr>
          <p:cNvPr id="11" name="Picture 10" descr="Maria Mitchell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1333"/>
          <a:stretch/>
        </p:blipFill>
        <p:spPr bwMode="auto">
          <a:xfrm>
            <a:off x="1447800" y="3924300"/>
            <a:ext cx="2011680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11" descr="Annie Jump Cannon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38637"/>
            <a:ext cx="2316163" cy="2316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3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2675466"/>
            <a:ext cx="8534399" cy="3972983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/>
                </a:solidFill>
              </a:rPr>
              <a:t>LISE MEITNER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1878-1968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Physicist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Doctorate in Physics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“Mother of Nuclear Fission”</a:t>
            </a:r>
          </a:p>
          <a:p>
            <a:pPr algn="r"/>
            <a:r>
              <a:rPr lang="en-US" sz="2000" b="1" dirty="0">
                <a:solidFill>
                  <a:schemeClr val="tx1"/>
                </a:solidFill>
              </a:rPr>
              <a:t>Has an element named after her:  </a:t>
            </a:r>
            <a:r>
              <a:rPr lang="en-US" sz="2000" b="1" dirty="0" err="1">
                <a:solidFill>
                  <a:schemeClr val="tx1"/>
                </a:solidFill>
              </a:rPr>
              <a:t>meitnerium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3700" y="393700"/>
            <a:ext cx="8229600" cy="125272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NATURAL SCIENCE FIELDS: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PHYSICS (physicists, astronomers, astrophysicists)</a:t>
            </a:r>
            <a:endParaRPr lang="en-US" sz="3600" dirty="0"/>
          </a:p>
        </p:txBody>
      </p:sp>
      <p:pic>
        <p:nvPicPr>
          <p:cNvPr id="9" name="Picture 8" descr="Lise Meitner © Bettmann/Getty Imag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t="10879" r="17580"/>
          <a:stretch/>
        </p:blipFill>
        <p:spPr bwMode="auto">
          <a:xfrm>
            <a:off x="381000" y="2590800"/>
            <a:ext cx="3219450" cy="405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662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NATURAL SCIENCE FIELDS: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PHYSICS (physicists, astronomers, astrophysicists)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828800"/>
            <a:ext cx="3822192" cy="1676400"/>
          </a:xfrm>
        </p:spPr>
        <p:txBody>
          <a:bodyPr>
            <a:normAutofit fontScale="62500" lnSpcReduction="20000"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2700" b="1" dirty="0">
                <a:solidFill>
                  <a:schemeClr val="tx1"/>
                </a:solidFill>
              </a:rPr>
              <a:t>CECILIA PAYNE-GAPOSCHKIN</a:t>
            </a:r>
          </a:p>
          <a:p>
            <a:r>
              <a:rPr lang="en-US" sz="2700" b="1" dirty="0">
                <a:solidFill>
                  <a:schemeClr val="tx1"/>
                </a:solidFill>
              </a:rPr>
              <a:t>1900-1979</a:t>
            </a:r>
          </a:p>
          <a:p>
            <a:r>
              <a:rPr lang="en-US" sz="2700" b="1" dirty="0">
                <a:solidFill>
                  <a:schemeClr val="tx1"/>
                </a:solidFill>
              </a:rPr>
              <a:t>Astrophysicist</a:t>
            </a:r>
          </a:p>
          <a:p>
            <a:r>
              <a:rPr lang="en-US" sz="2700" b="1" dirty="0">
                <a:solidFill>
                  <a:schemeClr val="tx1"/>
                </a:solidFill>
              </a:rPr>
              <a:t>Discovered the composition of stars (hydrogen &amp; helium)</a:t>
            </a:r>
          </a:p>
          <a:p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981200"/>
            <a:ext cx="3822192" cy="175006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NANCY GRACE ROMAN</a:t>
            </a:r>
          </a:p>
          <a:p>
            <a:r>
              <a:rPr lang="en-US" b="1" dirty="0">
                <a:solidFill>
                  <a:schemeClr val="tx1"/>
                </a:solidFill>
              </a:rPr>
              <a:t>1925-2018</a:t>
            </a:r>
          </a:p>
          <a:p>
            <a:r>
              <a:rPr lang="en-US" b="1" dirty="0">
                <a:solidFill>
                  <a:schemeClr val="tx1"/>
                </a:solidFill>
              </a:rPr>
              <a:t>Astronomer</a:t>
            </a:r>
          </a:p>
          <a:p>
            <a:r>
              <a:rPr lang="en-US" b="1" dirty="0">
                <a:solidFill>
                  <a:schemeClr val="tx1"/>
                </a:solidFill>
              </a:rPr>
              <a:t>“Mother of the Hubble Telescope”</a:t>
            </a:r>
          </a:p>
          <a:p>
            <a:r>
              <a:rPr lang="en-US" b="1" dirty="0">
                <a:solidFill>
                  <a:schemeClr val="tx1"/>
                </a:solidFill>
              </a:rPr>
              <a:t>Nasa’s first chief astronomer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31260"/>
            <a:ext cx="3822192" cy="30175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Smiling woman with small spacecraft model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r="38141"/>
          <a:stretch/>
        </p:blipFill>
        <p:spPr bwMode="auto">
          <a:xfrm>
            <a:off x="5181600" y="3731260"/>
            <a:ext cx="2651760" cy="3017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ecilia Payne-Gaposchkin © Getty Imag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68700"/>
            <a:ext cx="2286000" cy="31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7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106328</TotalTime>
  <Words>1281</Words>
  <Application>Microsoft Macintosh PowerPoint</Application>
  <PresentationFormat>On-screen Show (4:3)</PresentationFormat>
  <Paragraphs>256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Candara</vt:lpstr>
      <vt:lpstr>Symbol</vt:lpstr>
      <vt:lpstr>Waveform</vt:lpstr>
      <vt:lpstr>WOMEN OF STEM</vt:lpstr>
      <vt:lpstr>WHAT IS STEM?</vt:lpstr>
      <vt:lpstr>WHY IS STEM IMPORTANT FOR WOMEN?</vt:lpstr>
      <vt:lpstr>STEM PIONEERS PAVED THE WAY</vt:lpstr>
      <vt:lpstr>SCIENCE PIONEER</vt:lpstr>
      <vt:lpstr>CAROLINE HERSCHEL 1750-1848</vt:lpstr>
      <vt:lpstr>NATURAL SCIENCE FIELDS: PHYSICS (physicists, astronomers, astrophysicists)</vt:lpstr>
      <vt:lpstr>NATURAL SCIENCE FIELDS: PHYSICS (physicists, astronomers, astrophysicists)</vt:lpstr>
      <vt:lpstr>NATURAL SCIENCE FIELDS: PHYSICS (physicists, astronomers, astrophysicists)</vt:lpstr>
      <vt:lpstr>NATURAL SCIENCE FIELDS: CHEMISTRY (chemists)</vt:lpstr>
      <vt:lpstr>NATURAL SCIENCE FIELDS: CHEMISTRY (chemists)</vt:lpstr>
      <vt:lpstr>NATURAL SCIENCE FIELDS: CHEMISTRY (chemists)</vt:lpstr>
      <vt:lpstr>NATURAL SCIENCE FIELDS: CHEMISTRY (chemists)</vt:lpstr>
      <vt:lpstr>NATURAL SCIENCE FIELDS: BIOLOGY (biologists, ecologists, conservationists)</vt:lpstr>
      <vt:lpstr>NATURAL SCIENCE FIELDS: EARTH SCIENCE (geologists, meteorologists, paleontologists)</vt:lpstr>
      <vt:lpstr>NATURAL SCIENCE FIELDS: ASTRONAUTS (usually have specialized in one of sciences or in engineering)</vt:lpstr>
      <vt:lpstr>MEDICAL HEALTH SCIENCES PIONEER</vt:lpstr>
      <vt:lpstr>ELIZABETH BLACKWELL 1821-1910</vt:lpstr>
      <vt:lpstr>MEDICAL HEALTH SCIENCES (medicine, nutrition, genetics, immunology, virology…)</vt:lpstr>
      <vt:lpstr>TECHNOLOGY PIONEER</vt:lpstr>
      <vt:lpstr>ADA LOVELACE 1815-1852</vt:lpstr>
      <vt:lpstr>TECHNOLOGY GRACE HOPPER 1906-1992</vt:lpstr>
      <vt:lpstr>TECHNOLOGY</vt:lpstr>
      <vt:lpstr>TECHNOLOGY</vt:lpstr>
      <vt:lpstr>TECHNOLOGY</vt:lpstr>
      <vt:lpstr>ENGINEERING PIONEER</vt:lpstr>
      <vt:lpstr>EMILY ROEBLING 1843-1903</vt:lpstr>
      <vt:lpstr>ENGINEERING</vt:lpstr>
      <vt:lpstr>ENGINEERING</vt:lpstr>
      <vt:lpstr>MATHEMATICS PIONEER</vt:lpstr>
      <vt:lpstr>HYPATIA 370-415 </vt:lpstr>
      <vt:lpstr>MATHEMATICS</vt:lpstr>
      <vt:lpstr>MATHEMATICS</vt:lpstr>
      <vt:lpstr>STEM AND YOU</vt:lpstr>
      <vt:lpstr>STEM AND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YOUR GIGGLE GOING</dc:title>
  <dc:creator>Owner</dc:creator>
  <cp:lastModifiedBy>selittle1997@Gmail.com</cp:lastModifiedBy>
  <cp:revision>727</cp:revision>
  <cp:lastPrinted>2022-01-20T16:19:01Z</cp:lastPrinted>
  <dcterms:created xsi:type="dcterms:W3CDTF">2014-07-10T08:53:03Z</dcterms:created>
  <dcterms:modified xsi:type="dcterms:W3CDTF">2022-01-24T21:18:34Z</dcterms:modified>
</cp:coreProperties>
</file>