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dfb567adc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dfb567adc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dfb567adc9_0_80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dfb567adc9_0_8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dfb567adc9_0_80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Google Shape;198;gdfb567adc9_0_8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dfb567adc9_0_8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dfb567adc9_0_8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dfb567adc9_0_7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Google Shape;210;gdfb567adc9_0_7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dfb567adc9_0_8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Google Shape;216;gdfb567adc9_0_8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dee70dc55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dee70dc55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dee70dc55a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dee70dc55a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dfb567adc9_0_6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dfb567adc9_0_6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dfb567adc9_0_6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dfb567adc9_0_6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dfb567adc9_0_6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dfb567adc9_0_6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dfb567adc9_0_7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dfb567adc9_0_7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dfb567adc9_0_7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dfb567adc9_0_7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dfb567adc9_0_7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dfb567adc9_0_7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3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s://scratch.mit.edu/projects/editor/?tutorial=home" TargetMode="External"/><Relationship Id="rId4" Type="http://schemas.openxmlformats.org/officeDocument/2006/relationships/hyperlink" Target="https://scratch.mit.edu/ideas" TargetMode="External"/><Relationship Id="rId5" Type="http://schemas.openxmlformats.org/officeDocument/2006/relationships/hyperlink" Target="https://scratch.mit.edu/projects/editor/" TargetMode="Externa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s://resources.scratch.mit.edu/www/guides/en/EducatorGuidesAll.pdf" TargetMode="External"/><Relationship Id="rId4" Type="http://schemas.openxmlformats.org/officeDocument/2006/relationships/hyperlink" Target="https://csfirst.withgoogle.com/s/en/home" TargetMode="External"/><Relationship Id="rId5" Type="http://schemas.openxmlformats.org/officeDocument/2006/relationships/hyperlink" Target="https://cacm.acm.org/magazines/2020/11/248219-coding-at-a-crossroads/fulltext" TargetMode="External"/><Relationship Id="rId6" Type="http://schemas.openxmlformats.org/officeDocument/2006/relationships/hyperlink" Target="https://scratch.mit.edu/statistics/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scratch.mit.edu/download" TargetMode="External"/><Relationship Id="rId4" Type="http://schemas.openxmlformats.org/officeDocument/2006/relationships/hyperlink" Target="https://scratch.mit.edu/projects/editor/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1B786E"/>
                </a:solidFill>
              </a:rPr>
              <a:t>Online Game Development</a:t>
            </a:r>
            <a:endParaRPr>
              <a:solidFill>
                <a:srgbClr val="1B786E"/>
              </a:solidFill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5E5E5E"/>
                </a:solidFill>
              </a:rPr>
              <a:t>A Scratch Workshop</a:t>
            </a:r>
            <a:endParaRPr>
              <a:solidFill>
                <a:srgbClr val="5E5E5E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5E5E5E"/>
                </a:solidFill>
              </a:rPr>
              <a:t>Kaylyn Gibilterra</a:t>
            </a:r>
            <a:endParaRPr>
              <a:solidFill>
                <a:srgbClr val="5E5E5E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1B786E"/>
                </a:solidFill>
              </a:rPr>
              <a:t>What is Scratch?</a:t>
            </a:r>
            <a:endParaRPr>
              <a:solidFill>
                <a:srgbClr val="1B786E"/>
              </a:solidFill>
            </a:endParaRPr>
          </a:p>
        </p:txBody>
      </p:sp>
      <p:pic>
        <p:nvPicPr>
          <p:cNvPr id="189" name="Google Shape;189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5175" y="1110625"/>
            <a:ext cx="7893632" cy="3820975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1B786E"/>
                </a:solidFill>
              </a:rPr>
              <a:t>Scratch Statistics</a:t>
            </a:r>
            <a:endParaRPr>
              <a:solidFill>
                <a:srgbClr val="1B786E"/>
              </a:solidFill>
            </a:endParaRPr>
          </a:p>
        </p:txBody>
      </p:sp>
      <p:pic>
        <p:nvPicPr>
          <p:cNvPr id="195" name="Google Shape;195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26350" y="1119450"/>
            <a:ext cx="6891290" cy="3820974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1B786E"/>
                </a:solidFill>
              </a:rPr>
              <a:t>Scratch Statistics</a:t>
            </a:r>
            <a:endParaRPr>
              <a:solidFill>
                <a:srgbClr val="1B786E"/>
              </a:solidFill>
            </a:endParaRPr>
          </a:p>
        </p:txBody>
      </p:sp>
      <p:pic>
        <p:nvPicPr>
          <p:cNvPr id="201" name="Google Shape;201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70950" y="1127900"/>
            <a:ext cx="6602102" cy="3820974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1B786E"/>
                </a:solidFill>
              </a:rPr>
              <a:t>Scratch Statistics</a:t>
            </a:r>
            <a:endParaRPr>
              <a:solidFill>
                <a:srgbClr val="1B786E"/>
              </a:solidFill>
            </a:endParaRPr>
          </a:p>
        </p:txBody>
      </p:sp>
      <p:pic>
        <p:nvPicPr>
          <p:cNvPr id="207" name="Google Shape;207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3350" y="1068775"/>
            <a:ext cx="6097301" cy="3820976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1B786E"/>
                </a:solidFill>
              </a:rPr>
              <a:t>Scratch Project</a:t>
            </a:r>
            <a:endParaRPr>
              <a:solidFill>
                <a:srgbClr val="1B786E"/>
              </a:solidFill>
            </a:endParaRPr>
          </a:p>
        </p:txBody>
      </p:sp>
      <p:sp>
        <p:nvSpPr>
          <p:cNvPr id="213" name="Google Shape;213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Tutorial:</a:t>
            </a:r>
            <a:r>
              <a:rPr lang="en">
                <a:solidFill>
                  <a:srgbClr val="1B786E"/>
                </a:solidFill>
              </a:rPr>
              <a:t> </a:t>
            </a:r>
            <a:r>
              <a:rPr lang="en" u="sng">
                <a:solidFill>
                  <a:srgbClr val="1B786E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https://scratch.mit.edu/projects/editor/?tutorial=home</a:t>
            </a:r>
            <a:r>
              <a:rPr lang="en">
                <a:solidFill>
                  <a:srgbClr val="1B786E"/>
                </a:solidFill>
              </a:rPr>
              <a:t> </a:t>
            </a:r>
            <a:br>
              <a:rPr lang="en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Start with an existing idea: </a:t>
            </a:r>
            <a:r>
              <a:rPr lang="en" u="sng">
                <a:solidFill>
                  <a:srgbClr val="1B786E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https://scratch.mit.edu/ideas</a:t>
            </a:r>
            <a:r>
              <a:rPr lang="en">
                <a:solidFill>
                  <a:srgbClr val="1B786E"/>
                </a:solidFill>
              </a:rPr>
              <a:t> </a:t>
            </a:r>
            <a:br>
              <a:rPr lang="en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Start from scratch: </a:t>
            </a:r>
            <a:r>
              <a:rPr lang="en" u="sng">
                <a:solidFill>
                  <a:srgbClr val="1B786E"/>
                </a:solidFill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https://scratch.mit.edu/projects/editor/</a:t>
            </a:r>
            <a:r>
              <a:rPr lang="en">
                <a:solidFill>
                  <a:srgbClr val="1B786E"/>
                </a:solidFill>
              </a:rPr>
              <a:t> </a:t>
            </a:r>
            <a:endParaRPr>
              <a:solidFill>
                <a:srgbClr val="1B786E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1B786E"/>
                </a:solidFill>
              </a:rPr>
              <a:t>Resources</a:t>
            </a:r>
            <a:endParaRPr>
              <a:solidFill>
                <a:srgbClr val="1B786E"/>
              </a:solidFill>
            </a:endParaRPr>
          </a:p>
        </p:txBody>
      </p:sp>
      <p:sp>
        <p:nvSpPr>
          <p:cNvPr id="219" name="Google Shape;219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Educator Guides: </a:t>
            </a:r>
            <a:r>
              <a:rPr lang="en" u="sng">
                <a:solidFill>
                  <a:srgbClr val="1B786E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https://resources.scratch.mit.edu/www/guides/en/EducatorGuidesAll.pdf</a:t>
            </a:r>
            <a:r>
              <a:rPr lang="en">
                <a:solidFill>
                  <a:srgbClr val="1B786E"/>
                </a:solidFill>
              </a:rPr>
              <a:t> </a:t>
            </a:r>
            <a:br>
              <a:rPr lang="en">
                <a:solidFill>
                  <a:srgbClr val="1B786E"/>
                </a:solidFill>
              </a:rPr>
            </a:br>
            <a:endParaRPr>
              <a:solidFill>
                <a:srgbClr val="1B786E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CS First Program: </a:t>
            </a:r>
            <a:r>
              <a:rPr lang="en" u="sng">
                <a:solidFill>
                  <a:srgbClr val="1B786E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https://csfirst.withgoogle.com/s/en/home</a:t>
            </a:r>
            <a:br>
              <a:rPr lang="en">
                <a:solidFill>
                  <a:srgbClr val="1B786E"/>
                </a:solidFill>
              </a:rPr>
            </a:br>
            <a:endParaRPr>
              <a:solidFill>
                <a:srgbClr val="1B786E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Research behind Scratch: </a:t>
            </a:r>
            <a:r>
              <a:rPr lang="en" u="sng">
                <a:solidFill>
                  <a:srgbClr val="1B786E"/>
                </a:solidFill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https://cacm.acm.org/magazines/2020/11/248219-coding-at-a-crossroads/fulltext</a:t>
            </a:r>
            <a:br>
              <a:rPr lang="en">
                <a:solidFill>
                  <a:srgbClr val="1B786E"/>
                </a:solidFill>
              </a:rPr>
            </a:br>
            <a:endParaRPr>
              <a:solidFill>
                <a:srgbClr val="1B786E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Statistics about Scratch: </a:t>
            </a:r>
            <a:r>
              <a:rPr lang="en" u="sng">
                <a:solidFill>
                  <a:srgbClr val="1B786E"/>
                </a:solidFill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https://scratch.mit.edu/statistics/</a:t>
            </a:r>
            <a:r>
              <a:rPr lang="en">
                <a:solidFill>
                  <a:srgbClr val="1B786E"/>
                </a:solidFill>
              </a:rPr>
              <a:t> </a:t>
            </a:r>
            <a:endParaRPr>
              <a:solidFill>
                <a:srgbClr val="1B786E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1B786E"/>
                </a:solidFill>
              </a:rPr>
              <a:t>Installation</a:t>
            </a:r>
            <a:endParaRPr>
              <a:solidFill>
                <a:srgbClr val="1B786E"/>
              </a:solidFill>
            </a:endParaRPr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To download an app (so that you don’t need an internet connection) </a:t>
            </a:r>
            <a:r>
              <a:rPr lang="en" u="sng">
                <a:solidFill>
                  <a:srgbClr val="1B786E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https://scratch.mit.edu/download</a:t>
            </a:r>
            <a:endParaRPr>
              <a:solidFill>
                <a:srgbClr val="1B786E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This allows you to download the app onto your computer - mac or windows or chrome OS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Can also be on Android - wouldn’t be ideal for this workshop</a:t>
            </a:r>
            <a:br>
              <a:rPr lang="en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To get started immediately: </a:t>
            </a:r>
            <a:r>
              <a:rPr lang="en" u="sng">
                <a:solidFill>
                  <a:srgbClr val="1B786E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https://scratch.mit.edu/projects/editor/</a:t>
            </a:r>
            <a:r>
              <a:rPr lang="en">
                <a:solidFill>
                  <a:srgbClr val="1B786E"/>
                </a:solidFill>
              </a:rPr>
              <a:t> </a:t>
            </a:r>
            <a:endParaRPr>
              <a:solidFill>
                <a:srgbClr val="1B786E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1B786E"/>
                </a:solidFill>
              </a:rPr>
              <a:t>What does it mean to teach STEM topics?</a:t>
            </a:r>
            <a:endParaRPr>
              <a:solidFill>
                <a:srgbClr val="1B786E"/>
              </a:solidFill>
            </a:endParaRPr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It has </a:t>
            </a:r>
            <a:r>
              <a:rPr lang="en">
                <a:solidFill>
                  <a:srgbClr val="1B786E"/>
                </a:solidFill>
              </a:rPr>
              <a:t>[shockingly]</a:t>
            </a:r>
            <a:r>
              <a:rPr lang="en"/>
              <a:t> little to do with learning specific technologies</a:t>
            </a:r>
            <a:br>
              <a:rPr lang="en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Everything to do with breaking down ambiguous problems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1B786E"/>
                </a:solidFill>
              </a:rPr>
              <a:t>Distributed Systems: What we wish existed</a:t>
            </a:r>
            <a:endParaRPr>
              <a:solidFill>
                <a:srgbClr val="1B786E"/>
              </a:solidFill>
            </a:endParaRPr>
          </a:p>
        </p:txBody>
      </p:sp>
      <p:sp>
        <p:nvSpPr>
          <p:cNvPr id="73" name="Google Shape;73;p16"/>
          <p:cNvSpPr/>
          <p:nvPr/>
        </p:nvSpPr>
        <p:spPr>
          <a:xfrm>
            <a:off x="959750" y="1455725"/>
            <a:ext cx="1543200" cy="933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Website</a:t>
            </a:r>
            <a:endParaRPr/>
          </a:p>
        </p:txBody>
      </p:sp>
      <p:sp>
        <p:nvSpPr>
          <p:cNvPr id="74" name="Google Shape;74;p16"/>
          <p:cNvSpPr/>
          <p:nvPr/>
        </p:nvSpPr>
        <p:spPr>
          <a:xfrm>
            <a:off x="3521963" y="1455725"/>
            <a:ext cx="1543200" cy="933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Mobile</a:t>
            </a:r>
            <a:endParaRPr/>
          </a:p>
        </p:txBody>
      </p:sp>
      <p:sp>
        <p:nvSpPr>
          <p:cNvPr id="75" name="Google Shape;75;p16"/>
          <p:cNvSpPr/>
          <p:nvPr/>
        </p:nvSpPr>
        <p:spPr>
          <a:xfrm>
            <a:off x="6084200" y="1455725"/>
            <a:ext cx="1543200" cy="933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Customer Servicing Agents</a:t>
            </a:r>
            <a:endParaRPr/>
          </a:p>
        </p:txBody>
      </p:sp>
      <p:sp>
        <p:nvSpPr>
          <p:cNvPr id="76" name="Google Shape;76;p16"/>
          <p:cNvSpPr/>
          <p:nvPr/>
        </p:nvSpPr>
        <p:spPr>
          <a:xfrm>
            <a:off x="3521975" y="3475025"/>
            <a:ext cx="1543200" cy="933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Database</a:t>
            </a:r>
            <a:endParaRPr/>
          </a:p>
        </p:txBody>
      </p:sp>
      <p:cxnSp>
        <p:nvCxnSpPr>
          <p:cNvPr id="77" name="Google Shape;77;p16"/>
          <p:cNvCxnSpPr>
            <a:stCxn id="73" idx="2"/>
            <a:endCxn id="76" idx="0"/>
          </p:cNvCxnSpPr>
          <p:nvPr/>
        </p:nvCxnSpPr>
        <p:spPr>
          <a:xfrm>
            <a:off x="1731350" y="2389325"/>
            <a:ext cx="2562300" cy="1085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78" name="Google Shape;78;p16"/>
          <p:cNvCxnSpPr>
            <a:stCxn id="74" idx="2"/>
            <a:endCxn id="76" idx="0"/>
          </p:cNvCxnSpPr>
          <p:nvPr/>
        </p:nvCxnSpPr>
        <p:spPr>
          <a:xfrm>
            <a:off x="4293563" y="2389325"/>
            <a:ext cx="0" cy="1085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79" name="Google Shape;79;p16"/>
          <p:cNvCxnSpPr>
            <a:stCxn id="75" idx="2"/>
            <a:endCxn id="76" idx="0"/>
          </p:cNvCxnSpPr>
          <p:nvPr/>
        </p:nvCxnSpPr>
        <p:spPr>
          <a:xfrm flipH="1">
            <a:off x="4293500" y="2389325"/>
            <a:ext cx="2562300" cy="1085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1B786E"/>
                </a:solidFill>
              </a:rPr>
              <a:t>Distributed Systems: What we have</a:t>
            </a:r>
            <a:endParaRPr>
              <a:solidFill>
                <a:srgbClr val="1B786E"/>
              </a:solidFill>
            </a:endParaRPr>
          </a:p>
        </p:txBody>
      </p:sp>
      <p:sp>
        <p:nvSpPr>
          <p:cNvPr id="85" name="Google Shape;85;p17"/>
          <p:cNvSpPr/>
          <p:nvPr/>
        </p:nvSpPr>
        <p:spPr>
          <a:xfrm>
            <a:off x="959750" y="1455725"/>
            <a:ext cx="1543200" cy="933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Website</a:t>
            </a:r>
            <a:endParaRPr/>
          </a:p>
        </p:txBody>
      </p:sp>
      <p:sp>
        <p:nvSpPr>
          <p:cNvPr id="86" name="Google Shape;86;p17"/>
          <p:cNvSpPr/>
          <p:nvPr/>
        </p:nvSpPr>
        <p:spPr>
          <a:xfrm>
            <a:off x="3521963" y="1455725"/>
            <a:ext cx="1543200" cy="933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Mobile</a:t>
            </a:r>
            <a:endParaRPr/>
          </a:p>
        </p:txBody>
      </p:sp>
      <p:sp>
        <p:nvSpPr>
          <p:cNvPr id="87" name="Google Shape;87;p17"/>
          <p:cNvSpPr/>
          <p:nvPr/>
        </p:nvSpPr>
        <p:spPr>
          <a:xfrm>
            <a:off x="6084200" y="1455725"/>
            <a:ext cx="1543200" cy="933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Customer Servicing Agents</a:t>
            </a:r>
            <a:endParaRPr/>
          </a:p>
        </p:txBody>
      </p:sp>
      <p:sp>
        <p:nvSpPr>
          <p:cNvPr id="88" name="Google Shape;88;p17"/>
          <p:cNvSpPr/>
          <p:nvPr/>
        </p:nvSpPr>
        <p:spPr>
          <a:xfrm>
            <a:off x="2564713" y="3475025"/>
            <a:ext cx="1543200" cy="933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Database </a:t>
            </a:r>
            <a:r>
              <a:rPr lang="en">
                <a:solidFill>
                  <a:schemeClr val="dk1"/>
                </a:solidFill>
              </a:rPr>
              <a:t>(for bank 2)</a:t>
            </a:r>
            <a:endParaRPr/>
          </a:p>
        </p:txBody>
      </p:sp>
      <p:sp>
        <p:nvSpPr>
          <p:cNvPr id="89" name="Google Shape;89;p17"/>
          <p:cNvSpPr/>
          <p:nvPr/>
        </p:nvSpPr>
        <p:spPr>
          <a:xfrm>
            <a:off x="435875" y="3475025"/>
            <a:ext cx="1543200" cy="933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Database (for bank 1)</a:t>
            </a:r>
            <a:endParaRPr/>
          </a:p>
        </p:txBody>
      </p:sp>
      <p:sp>
        <p:nvSpPr>
          <p:cNvPr id="90" name="Google Shape;90;p17"/>
          <p:cNvSpPr/>
          <p:nvPr/>
        </p:nvSpPr>
        <p:spPr>
          <a:xfrm>
            <a:off x="4743563" y="3475025"/>
            <a:ext cx="1543200" cy="933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Database </a:t>
            </a:r>
            <a:r>
              <a:rPr lang="en">
                <a:solidFill>
                  <a:schemeClr val="dk1"/>
                </a:solidFill>
              </a:rPr>
              <a:t>(for bank 3)</a:t>
            </a:r>
            <a:endParaRPr/>
          </a:p>
        </p:txBody>
      </p:sp>
      <p:sp>
        <p:nvSpPr>
          <p:cNvPr id="91" name="Google Shape;91;p17"/>
          <p:cNvSpPr/>
          <p:nvPr/>
        </p:nvSpPr>
        <p:spPr>
          <a:xfrm>
            <a:off x="6922425" y="3475025"/>
            <a:ext cx="1543200" cy="933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Database </a:t>
            </a:r>
            <a:r>
              <a:rPr lang="en">
                <a:solidFill>
                  <a:schemeClr val="dk1"/>
                </a:solidFill>
              </a:rPr>
              <a:t>(for bank 4)</a:t>
            </a:r>
            <a:endParaRPr/>
          </a:p>
        </p:txBody>
      </p:sp>
      <p:cxnSp>
        <p:nvCxnSpPr>
          <p:cNvPr id="92" name="Google Shape;92;p17"/>
          <p:cNvCxnSpPr>
            <a:stCxn id="85" idx="2"/>
            <a:endCxn id="89" idx="0"/>
          </p:cNvCxnSpPr>
          <p:nvPr/>
        </p:nvCxnSpPr>
        <p:spPr>
          <a:xfrm flipH="1">
            <a:off x="1207550" y="2389325"/>
            <a:ext cx="523800" cy="1085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93" name="Google Shape;93;p17"/>
          <p:cNvCxnSpPr>
            <a:stCxn id="85" idx="2"/>
            <a:endCxn id="88" idx="0"/>
          </p:cNvCxnSpPr>
          <p:nvPr/>
        </p:nvCxnSpPr>
        <p:spPr>
          <a:xfrm>
            <a:off x="1731350" y="2389325"/>
            <a:ext cx="1605000" cy="1085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94" name="Google Shape;94;p17"/>
          <p:cNvCxnSpPr>
            <a:stCxn id="86" idx="2"/>
            <a:endCxn id="90" idx="0"/>
          </p:cNvCxnSpPr>
          <p:nvPr/>
        </p:nvCxnSpPr>
        <p:spPr>
          <a:xfrm>
            <a:off x="4293563" y="2389325"/>
            <a:ext cx="1221600" cy="1085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95" name="Google Shape;95;p17"/>
          <p:cNvCxnSpPr>
            <a:stCxn id="85" idx="2"/>
            <a:endCxn id="90" idx="0"/>
          </p:cNvCxnSpPr>
          <p:nvPr/>
        </p:nvCxnSpPr>
        <p:spPr>
          <a:xfrm>
            <a:off x="1731350" y="2389325"/>
            <a:ext cx="3783900" cy="1085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96" name="Google Shape;96;p17"/>
          <p:cNvCxnSpPr>
            <a:stCxn id="85" idx="2"/>
            <a:endCxn id="91" idx="0"/>
          </p:cNvCxnSpPr>
          <p:nvPr/>
        </p:nvCxnSpPr>
        <p:spPr>
          <a:xfrm>
            <a:off x="1731350" y="2389325"/>
            <a:ext cx="5962800" cy="1085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97" name="Google Shape;97;p17"/>
          <p:cNvCxnSpPr>
            <a:stCxn id="86" idx="2"/>
            <a:endCxn id="89" idx="0"/>
          </p:cNvCxnSpPr>
          <p:nvPr/>
        </p:nvCxnSpPr>
        <p:spPr>
          <a:xfrm flipH="1">
            <a:off x="1207463" y="2389325"/>
            <a:ext cx="3086100" cy="1085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98" name="Google Shape;98;p17"/>
          <p:cNvCxnSpPr>
            <a:stCxn id="86" idx="2"/>
            <a:endCxn id="88" idx="0"/>
          </p:cNvCxnSpPr>
          <p:nvPr/>
        </p:nvCxnSpPr>
        <p:spPr>
          <a:xfrm flipH="1">
            <a:off x="3336263" y="2389325"/>
            <a:ext cx="957300" cy="1085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99" name="Google Shape;99;p17"/>
          <p:cNvCxnSpPr>
            <a:stCxn id="86" idx="2"/>
            <a:endCxn id="91" idx="0"/>
          </p:cNvCxnSpPr>
          <p:nvPr/>
        </p:nvCxnSpPr>
        <p:spPr>
          <a:xfrm>
            <a:off x="4293563" y="2389325"/>
            <a:ext cx="3400500" cy="1085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00" name="Google Shape;100;p17"/>
          <p:cNvCxnSpPr>
            <a:stCxn id="87" idx="2"/>
            <a:endCxn id="89" idx="0"/>
          </p:cNvCxnSpPr>
          <p:nvPr/>
        </p:nvCxnSpPr>
        <p:spPr>
          <a:xfrm flipH="1">
            <a:off x="1207400" y="2389325"/>
            <a:ext cx="5648400" cy="1085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01" name="Google Shape;101;p17"/>
          <p:cNvCxnSpPr>
            <a:stCxn id="87" idx="2"/>
            <a:endCxn id="88" idx="0"/>
          </p:cNvCxnSpPr>
          <p:nvPr/>
        </p:nvCxnSpPr>
        <p:spPr>
          <a:xfrm flipH="1">
            <a:off x="3336200" y="2389325"/>
            <a:ext cx="3519600" cy="1085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02" name="Google Shape;102;p17"/>
          <p:cNvCxnSpPr>
            <a:stCxn id="87" idx="2"/>
            <a:endCxn id="90" idx="0"/>
          </p:cNvCxnSpPr>
          <p:nvPr/>
        </p:nvCxnSpPr>
        <p:spPr>
          <a:xfrm flipH="1">
            <a:off x="5515100" y="2389325"/>
            <a:ext cx="1340700" cy="1085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03" name="Google Shape;103;p17"/>
          <p:cNvCxnSpPr>
            <a:stCxn id="87" idx="2"/>
            <a:endCxn id="91" idx="0"/>
          </p:cNvCxnSpPr>
          <p:nvPr/>
        </p:nvCxnSpPr>
        <p:spPr>
          <a:xfrm>
            <a:off x="6855800" y="2389325"/>
            <a:ext cx="838200" cy="1085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04" name="Google Shape;104;p17"/>
          <p:cNvSpPr/>
          <p:nvPr/>
        </p:nvSpPr>
        <p:spPr>
          <a:xfrm>
            <a:off x="7879713" y="2762700"/>
            <a:ext cx="1587870" cy="974160"/>
          </a:xfrm>
          <a:prstGeom prst="irregularSeal2">
            <a:avLst/>
          </a:prstGeom>
          <a:solidFill>
            <a:srgbClr val="F8EF58"/>
          </a:solidFill>
          <a:ln cap="flat" cmpd="sng" w="9525">
            <a:solidFill>
              <a:srgbClr val="615F3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00">
                <a:solidFill>
                  <a:srgbClr val="615F3B"/>
                </a:solidFill>
              </a:rPr>
              <a:t>324 of these</a:t>
            </a:r>
            <a:endParaRPr b="1" sz="900">
              <a:solidFill>
                <a:srgbClr val="615F3B"/>
              </a:solidFill>
            </a:endParaRPr>
          </a:p>
        </p:txBody>
      </p:sp>
      <p:sp>
        <p:nvSpPr>
          <p:cNvPr id="105" name="Google Shape;105;p17"/>
          <p:cNvSpPr/>
          <p:nvPr/>
        </p:nvSpPr>
        <p:spPr>
          <a:xfrm>
            <a:off x="7298701" y="895800"/>
            <a:ext cx="1662066" cy="974160"/>
          </a:xfrm>
          <a:prstGeom prst="irregularSeal2">
            <a:avLst/>
          </a:prstGeom>
          <a:solidFill>
            <a:srgbClr val="F8EF58"/>
          </a:solidFill>
          <a:ln cap="flat" cmpd="sng" w="9525">
            <a:solidFill>
              <a:srgbClr val="615F3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00">
                <a:solidFill>
                  <a:srgbClr val="615F3B"/>
                </a:solidFill>
              </a:rPr>
              <a:t>Unknown count</a:t>
            </a:r>
            <a:endParaRPr b="1" sz="900">
              <a:solidFill>
                <a:srgbClr val="615F3B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1B786E"/>
                </a:solidFill>
              </a:rPr>
              <a:t>Distributed Systems: How Senior Engineers Try to Solve It</a:t>
            </a:r>
            <a:endParaRPr>
              <a:solidFill>
                <a:srgbClr val="1B786E"/>
              </a:solidFill>
            </a:endParaRPr>
          </a:p>
        </p:txBody>
      </p:sp>
      <p:sp>
        <p:nvSpPr>
          <p:cNvPr id="111" name="Google Shape;111;p18"/>
          <p:cNvSpPr/>
          <p:nvPr/>
        </p:nvSpPr>
        <p:spPr>
          <a:xfrm>
            <a:off x="1238175" y="1345925"/>
            <a:ext cx="1543200" cy="933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Website</a:t>
            </a:r>
            <a:endParaRPr/>
          </a:p>
        </p:txBody>
      </p:sp>
      <p:sp>
        <p:nvSpPr>
          <p:cNvPr id="112" name="Google Shape;112;p18"/>
          <p:cNvSpPr/>
          <p:nvPr/>
        </p:nvSpPr>
        <p:spPr>
          <a:xfrm>
            <a:off x="3800388" y="1345925"/>
            <a:ext cx="1543200" cy="933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Mobile</a:t>
            </a:r>
            <a:endParaRPr/>
          </a:p>
        </p:txBody>
      </p:sp>
      <p:sp>
        <p:nvSpPr>
          <p:cNvPr id="113" name="Google Shape;113;p18"/>
          <p:cNvSpPr/>
          <p:nvPr/>
        </p:nvSpPr>
        <p:spPr>
          <a:xfrm>
            <a:off x="6362625" y="1345925"/>
            <a:ext cx="1543200" cy="933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Customer Servicing Agents</a:t>
            </a:r>
            <a:endParaRPr/>
          </a:p>
        </p:txBody>
      </p:sp>
      <p:sp>
        <p:nvSpPr>
          <p:cNvPr id="114" name="Google Shape;114;p18"/>
          <p:cNvSpPr/>
          <p:nvPr/>
        </p:nvSpPr>
        <p:spPr>
          <a:xfrm>
            <a:off x="2685963" y="4040900"/>
            <a:ext cx="1543200" cy="933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Database </a:t>
            </a:r>
            <a:r>
              <a:rPr lang="en">
                <a:solidFill>
                  <a:schemeClr val="dk1"/>
                </a:solidFill>
              </a:rPr>
              <a:t>(for bank 2)</a:t>
            </a:r>
            <a:endParaRPr/>
          </a:p>
        </p:txBody>
      </p:sp>
      <p:sp>
        <p:nvSpPr>
          <p:cNvPr id="115" name="Google Shape;115;p18"/>
          <p:cNvSpPr/>
          <p:nvPr/>
        </p:nvSpPr>
        <p:spPr>
          <a:xfrm>
            <a:off x="557125" y="4040900"/>
            <a:ext cx="1543200" cy="933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Database (for bank 1)</a:t>
            </a:r>
            <a:endParaRPr/>
          </a:p>
        </p:txBody>
      </p:sp>
      <p:sp>
        <p:nvSpPr>
          <p:cNvPr id="116" name="Google Shape;116;p18"/>
          <p:cNvSpPr/>
          <p:nvPr/>
        </p:nvSpPr>
        <p:spPr>
          <a:xfrm>
            <a:off x="4864813" y="4040900"/>
            <a:ext cx="1543200" cy="933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Database </a:t>
            </a:r>
            <a:r>
              <a:rPr lang="en">
                <a:solidFill>
                  <a:schemeClr val="dk1"/>
                </a:solidFill>
              </a:rPr>
              <a:t>(for bank 3)</a:t>
            </a:r>
            <a:endParaRPr/>
          </a:p>
        </p:txBody>
      </p:sp>
      <p:sp>
        <p:nvSpPr>
          <p:cNvPr id="117" name="Google Shape;117;p18"/>
          <p:cNvSpPr/>
          <p:nvPr/>
        </p:nvSpPr>
        <p:spPr>
          <a:xfrm>
            <a:off x="7043675" y="4040900"/>
            <a:ext cx="1543200" cy="933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Database </a:t>
            </a:r>
            <a:r>
              <a:rPr lang="en">
                <a:solidFill>
                  <a:schemeClr val="dk1"/>
                </a:solidFill>
              </a:rPr>
              <a:t>(for bank 4)</a:t>
            </a:r>
            <a:endParaRPr/>
          </a:p>
        </p:txBody>
      </p:sp>
      <p:sp>
        <p:nvSpPr>
          <p:cNvPr id="118" name="Google Shape;118;p18"/>
          <p:cNvSpPr/>
          <p:nvPr/>
        </p:nvSpPr>
        <p:spPr>
          <a:xfrm>
            <a:off x="344400" y="2928413"/>
            <a:ext cx="8455200" cy="819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1B786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1B786E"/>
                </a:solidFill>
              </a:rPr>
              <a:t>The Better Database</a:t>
            </a:r>
            <a:endParaRPr>
              <a:solidFill>
                <a:srgbClr val="1B786E"/>
              </a:solidFill>
            </a:endParaRPr>
          </a:p>
        </p:txBody>
      </p:sp>
      <p:cxnSp>
        <p:nvCxnSpPr>
          <p:cNvPr id="119" name="Google Shape;119;p18"/>
          <p:cNvCxnSpPr>
            <a:stCxn id="111" idx="2"/>
            <a:endCxn id="118" idx="0"/>
          </p:cNvCxnSpPr>
          <p:nvPr/>
        </p:nvCxnSpPr>
        <p:spPr>
          <a:xfrm>
            <a:off x="2009775" y="2279525"/>
            <a:ext cx="2562300" cy="648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20" name="Google Shape;120;p18"/>
          <p:cNvCxnSpPr>
            <a:stCxn id="112" idx="2"/>
            <a:endCxn id="118" idx="0"/>
          </p:cNvCxnSpPr>
          <p:nvPr/>
        </p:nvCxnSpPr>
        <p:spPr>
          <a:xfrm>
            <a:off x="4571988" y="2279525"/>
            <a:ext cx="0" cy="648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21" name="Google Shape;121;p18"/>
          <p:cNvCxnSpPr>
            <a:stCxn id="113" idx="2"/>
            <a:endCxn id="118" idx="0"/>
          </p:cNvCxnSpPr>
          <p:nvPr/>
        </p:nvCxnSpPr>
        <p:spPr>
          <a:xfrm flipH="1">
            <a:off x="4571925" y="2279525"/>
            <a:ext cx="2562300" cy="648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1B786E"/>
                </a:solidFill>
              </a:rPr>
              <a:t>Distributed Systems: How Senior Engineers Try to Solve It</a:t>
            </a:r>
            <a:endParaRPr>
              <a:solidFill>
                <a:srgbClr val="1B786E"/>
              </a:solidFill>
            </a:endParaRPr>
          </a:p>
        </p:txBody>
      </p:sp>
      <p:sp>
        <p:nvSpPr>
          <p:cNvPr id="127" name="Google Shape;127;p19"/>
          <p:cNvSpPr/>
          <p:nvPr/>
        </p:nvSpPr>
        <p:spPr>
          <a:xfrm>
            <a:off x="1238175" y="1345925"/>
            <a:ext cx="1543200" cy="933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Website</a:t>
            </a:r>
            <a:endParaRPr/>
          </a:p>
        </p:txBody>
      </p:sp>
      <p:sp>
        <p:nvSpPr>
          <p:cNvPr id="128" name="Google Shape;128;p19"/>
          <p:cNvSpPr/>
          <p:nvPr/>
        </p:nvSpPr>
        <p:spPr>
          <a:xfrm>
            <a:off x="3800388" y="1345925"/>
            <a:ext cx="1543200" cy="933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Mobile</a:t>
            </a:r>
            <a:endParaRPr/>
          </a:p>
        </p:txBody>
      </p:sp>
      <p:sp>
        <p:nvSpPr>
          <p:cNvPr id="129" name="Google Shape;129;p19"/>
          <p:cNvSpPr/>
          <p:nvPr/>
        </p:nvSpPr>
        <p:spPr>
          <a:xfrm>
            <a:off x="6362625" y="1345925"/>
            <a:ext cx="1543200" cy="933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Customer Servicing Agents</a:t>
            </a:r>
            <a:endParaRPr/>
          </a:p>
        </p:txBody>
      </p:sp>
      <p:sp>
        <p:nvSpPr>
          <p:cNvPr id="130" name="Google Shape;130;p19"/>
          <p:cNvSpPr/>
          <p:nvPr/>
        </p:nvSpPr>
        <p:spPr>
          <a:xfrm>
            <a:off x="2685963" y="4040900"/>
            <a:ext cx="1543200" cy="933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Database </a:t>
            </a:r>
            <a:r>
              <a:rPr lang="en">
                <a:solidFill>
                  <a:schemeClr val="dk1"/>
                </a:solidFill>
              </a:rPr>
              <a:t>(for bank 2)</a:t>
            </a:r>
            <a:endParaRPr/>
          </a:p>
        </p:txBody>
      </p:sp>
      <p:sp>
        <p:nvSpPr>
          <p:cNvPr id="131" name="Google Shape;131;p19"/>
          <p:cNvSpPr/>
          <p:nvPr/>
        </p:nvSpPr>
        <p:spPr>
          <a:xfrm>
            <a:off x="557125" y="4040900"/>
            <a:ext cx="1543200" cy="933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Database (for bank 1)</a:t>
            </a:r>
            <a:endParaRPr/>
          </a:p>
        </p:txBody>
      </p:sp>
      <p:sp>
        <p:nvSpPr>
          <p:cNvPr id="132" name="Google Shape;132;p19"/>
          <p:cNvSpPr/>
          <p:nvPr/>
        </p:nvSpPr>
        <p:spPr>
          <a:xfrm>
            <a:off x="4864813" y="4040900"/>
            <a:ext cx="1543200" cy="933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Database </a:t>
            </a:r>
            <a:r>
              <a:rPr lang="en">
                <a:solidFill>
                  <a:schemeClr val="dk1"/>
                </a:solidFill>
              </a:rPr>
              <a:t>(for bank 3)</a:t>
            </a:r>
            <a:endParaRPr/>
          </a:p>
        </p:txBody>
      </p:sp>
      <p:sp>
        <p:nvSpPr>
          <p:cNvPr id="133" name="Google Shape;133;p19"/>
          <p:cNvSpPr/>
          <p:nvPr/>
        </p:nvSpPr>
        <p:spPr>
          <a:xfrm>
            <a:off x="7043675" y="4040900"/>
            <a:ext cx="1543200" cy="933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Database </a:t>
            </a:r>
            <a:r>
              <a:rPr lang="en">
                <a:solidFill>
                  <a:schemeClr val="dk1"/>
                </a:solidFill>
              </a:rPr>
              <a:t>(for bank 4)</a:t>
            </a:r>
            <a:endParaRPr/>
          </a:p>
        </p:txBody>
      </p:sp>
      <p:sp>
        <p:nvSpPr>
          <p:cNvPr id="134" name="Google Shape;134;p19"/>
          <p:cNvSpPr/>
          <p:nvPr/>
        </p:nvSpPr>
        <p:spPr>
          <a:xfrm>
            <a:off x="344400" y="2928413"/>
            <a:ext cx="8455200" cy="819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1B786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1B786E"/>
                </a:solidFill>
              </a:rPr>
              <a:t>The Better Database</a:t>
            </a:r>
            <a:endParaRPr>
              <a:solidFill>
                <a:srgbClr val="1B786E"/>
              </a:solidFill>
            </a:endParaRPr>
          </a:p>
        </p:txBody>
      </p:sp>
      <p:cxnSp>
        <p:nvCxnSpPr>
          <p:cNvPr id="135" name="Google Shape;135;p19"/>
          <p:cNvCxnSpPr>
            <a:stCxn id="127" idx="2"/>
            <a:endCxn id="134" idx="0"/>
          </p:cNvCxnSpPr>
          <p:nvPr/>
        </p:nvCxnSpPr>
        <p:spPr>
          <a:xfrm>
            <a:off x="2009775" y="2279525"/>
            <a:ext cx="2562300" cy="648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36" name="Google Shape;136;p19"/>
          <p:cNvCxnSpPr>
            <a:stCxn id="128" idx="2"/>
            <a:endCxn id="134" idx="0"/>
          </p:cNvCxnSpPr>
          <p:nvPr/>
        </p:nvCxnSpPr>
        <p:spPr>
          <a:xfrm>
            <a:off x="4571988" y="2279525"/>
            <a:ext cx="0" cy="648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37" name="Google Shape;137;p19"/>
          <p:cNvCxnSpPr>
            <a:stCxn id="129" idx="2"/>
            <a:endCxn id="134" idx="0"/>
          </p:cNvCxnSpPr>
          <p:nvPr/>
        </p:nvCxnSpPr>
        <p:spPr>
          <a:xfrm flipH="1">
            <a:off x="4571925" y="2279525"/>
            <a:ext cx="2562300" cy="648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38" name="Google Shape;138;p19"/>
          <p:cNvSpPr/>
          <p:nvPr/>
        </p:nvSpPr>
        <p:spPr>
          <a:xfrm>
            <a:off x="344400" y="3891613"/>
            <a:ext cx="8455200" cy="819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1B786E"/>
                </a:solidFill>
              </a:rPr>
              <a:t>Oh oops - no this database will be better...</a:t>
            </a:r>
            <a:endParaRPr>
              <a:solidFill>
                <a:srgbClr val="1B786E"/>
              </a:solidFill>
            </a:endParaRPr>
          </a:p>
        </p:txBody>
      </p:sp>
      <p:cxnSp>
        <p:nvCxnSpPr>
          <p:cNvPr id="139" name="Google Shape;139;p19"/>
          <p:cNvCxnSpPr>
            <a:stCxn id="127" idx="2"/>
            <a:endCxn id="138" idx="0"/>
          </p:cNvCxnSpPr>
          <p:nvPr/>
        </p:nvCxnSpPr>
        <p:spPr>
          <a:xfrm>
            <a:off x="2009775" y="2279525"/>
            <a:ext cx="2562300" cy="1612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40" name="Google Shape;140;p19"/>
          <p:cNvCxnSpPr>
            <a:stCxn id="128" idx="3"/>
            <a:endCxn id="138" idx="0"/>
          </p:cNvCxnSpPr>
          <p:nvPr/>
        </p:nvCxnSpPr>
        <p:spPr>
          <a:xfrm flipH="1">
            <a:off x="4571988" y="1812725"/>
            <a:ext cx="771600" cy="2079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41" name="Google Shape;141;p19"/>
          <p:cNvCxnSpPr>
            <a:stCxn id="129" idx="2"/>
            <a:endCxn id="138" idx="0"/>
          </p:cNvCxnSpPr>
          <p:nvPr/>
        </p:nvCxnSpPr>
        <p:spPr>
          <a:xfrm flipH="1">
            <a:off x="4571925" y="2279525"/>
            <a:ext cx="2562300" cy="1612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1B786E"/>
                </a:solidFill>
              </a:rPr>
              <a:t>Distributed Systems: How Senior Engineers Try to Solve It</a:t>
            </a:r>
            <a:endParaRPr>
              <a:solidFill>
                <a:srgbClr val="1B786E"/>
              </a:solidFill>
            </a:endParaRPr>
          </a:p>
        </p:txBody>
      </p:sp>
      <p:sp>
        <p:nvSpPr>
          <p:cNvPr id="147" name="Google Shape;147;p20"/>
          <p:cNvSpPr/>
          <p:nvPr/>
        </p:nvSpPr>
        <p:spPr>
          <a:xfrm>
            <a:off x="1238175" y="1345925"/>
            <a:ext cx="1543200" cy="933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Website</a:t>
            </a:r>
            <a:endParaRPr/>
          </a:p>
        </p:txBody>
      </p:sp>
      <p:sp>
        <p:nvSpPr>
          <p:cNvPr id="148" name="Google Shape;148;p20"/>
          <p:cNvSpPr/>
          <p:nvPr/>
        </p:nvSpPr>
        <p:spPr>
          <a:xfrm>
            <a:off x="3800388" y="1345925"/>
            <a:ext cx="1543200" cy="933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Mobile</a:t>
            </a:r>
            <a:endParaRPr/>
          </a:p>
        </p:txBody>
      </p:sp>
      <p:sp>
        <p:nvSpPr>
          <p:cNvPr id="149" name="Google Shape;149;p20"/>
          <p:cNvSpPr/>
          <p:nvPr/>
        </p:nvSpPr>
        <p:spPr>
          <a:xfrm>
            <a:off x="6362625" y="1345925"/>
            <a:ext cx="1543200" cy="933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Customer Servicing Agents</a:t>
            </a:r>
            <a:endParaRPr/>
          </a:p>
        </p:txBody>
      </p:sp>
      <p:sp>
        <p:nvSpPr>
          <p:cNvPr id="150" name="Google Shape;150;p20"/>
          <p:cNvSpPr/>
          <p:nvPr/>
        </p:nvSpPr>
        <p:spPr>
          <a:xfrm>
            <a:off x="2685963" y="4040900"/>
            <a:ext cx="1543200" cy="933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Database </a:t>
            </a:r>
            <a:r>
              <a:rPr lang="en">
                <a:solidFill>
                  <a:schemeClr val="dk1"/>
                </a:solidFill>
              </a:rPr>
              <a:t>(for bank 2)</a:t>
            </a:r>
            <a:endParaRPr/>
          </a:p>
        </p:txBody>
      </p:sp>
      <p:sp>
        <p:nvSpPr>
          <p:cNvPr id="151" name="Google Shape;151;p20"/>
          <p:cNvSpPr/>
          <p:nvPr/>
        </p:nvSpPr>
        <p:spPr>
          <a:xfrm>
            <a:off x="557125" y="4040900"/>
            <a:ext cx="1543200" cy="933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Database (for bank 1)</a:t>
            </a:r>
            <a:endParaRPr/>
          </a:p>
        </p:txBody>
      </p:sp>
      <p:sp>
        <p:nvSpPr>
          <p:cNvPr id="152" name="Google Shape;152;p20"/>
          <p:cNvSpPr/>
          <p:nvPr/>
        </p:nvSpPr>
        <p:spPr>
          <a:xfrm>
            <a:off x="4864813" y="4040900"/>
            <a:ext cx="1543200" cy="933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Database </a:t>
            </a:r>
            <a:r>
              <a:rPr lang="en">
                <a:solidFill>
                  <a:schemeClr val="dk1"/>
                </a:solidFill>
              </a:rPr>
              <a:t>(for bank 3)</a:t>
            </a:r>
            <a:endParaRPr/>
          </a:p>
        </p:txBody>
      </p:sp>
      <p:sp>
        <p:nvSpPr>
          <p:cNvPr id="153" name="Google Shape;153;p20"/>
          <p:cNvSpPr/>
          <p:nvPr/>
        </p:nvSpPr>
        <p:spPr>
          <a:xfrm>
            <a:off x="7043675" y="4040900"/>
            <a:ext cx="1543200" cy="933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Database </a:t>
            </a:r>
            <a:r>
              <a:rPr lang="en">
                <a:solidFill>
                  <a:schemeClr val="dk1"/>
                </a:solidFill>
              </a:rPr>
              <a:t>(for bank 4)</a:t>
            </a:r>
            <a:endParaRPr/>
          </a:p>
        </p:txBody>
      </p:sp>
      <p:sp>
        <p:nvSpPr>
          <p:cNvPr id="154" name="Google Shape;154;p20"/>
          <p:cNvSpPr/>
          <p:nvPr/>
        </p:nvSpPr>
        <p:spPr>
          <a:xfrm>
            <a:off x="344400" y="2750700"/>
            <a:ext cx="8455200" cy="819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Database Routing</a:t>
            </a:r>
            <a:endParaRPr/>
          </a:p>
        </p:txBody>
      </p:sp>
      <p:cxnSp>
        <p:nvCxnSpPr>
          <p:cNvPr id="155" name="Google Shape;155;p20"/>
          <p:cNvCxnSpPr>
            <a:stCxn id="147" idx="2"/>
            <a:endCxn id="154" idx="0"/>
          </p:cNvCxnSpPr>
          <p:nvPr/>
        </p:nvCxnSpPr>
        <p:spPr>
          <a:xfrm>
            <a:off x="2009775" y="2279525"/>
            <a:ext cx="2562300" cy="471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56" name="Google Shape;156;p20"/>
          <p:cNvCxnSpPr>
            <a:stCxn id="148" idx="2"/>
            <a:endCxn id="154" idx="0"/>
          </p:cNvCxnSpPr>
          <p:nvPr/>
        </p:nvCxnSpPr>
        <p:spPr>
          <a:xfrm>
            <a:off x="4571988" y="2279525"/>
            <a:ext cx="0" cy="471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57" name="Google Shape;157;p20"/>
          <p:cNvCxnSpPr>
            <a:stCxn id="149" idx="2"/>
            <a:endCxn id="154" idx="0"/>
          </p:cNvCxnSpPr>
          <p:nvPr/>
        </p:nvCxnSpPr>
        <p:spPr>
          <a:xfrm flipH="1">
            <a:off x="4571925" y="2279525"/>
            <a:ext cx="2562300" cy="471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58" name="Google Shape;158;p20"/>
          <p:cNvCxnSpPr>
            <a:stCxn id="154" idx="2"/>
            <a:endCxn id="151" idx="0"/>
          </p:cNvCxnSpPr>
          <p:nvPr/>
        </p:nvCxnSpPr>
        <p:spPr>
          <a:xfrm flipH="1">
            <a:off x="1328700" y="3569700"/>
            <a:ext cx="3243300" cy="471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59" name="Google Shape;159;p20"/>
          <p:cNvCxnSpPr>
            <a:stCxn id="154" idx="2"/>
            <a:endCxn id="150" idx="0"/>
          </p:cNvCxnSpPr>
          <p:nvPr/>
        </p:nvCxnSpPr>
        <p:spPr>
          <a:xfrm flipH="1">
            <a:off x="3457500" y="3569700"/>
            <a:ext cx="1114500" cy="471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60" name="Google Shape;160;p20"/>
          <p:cNvCxnSpPr>
            <a:stCxn id="154" idx="2"/>
            <a:endCxn id="152" idx="0"/>
          </p:cNvCxnSpPr>
          <p:nvPr/>
        </p:nvCxnSpPr>
        <p:spPr>
          <a:xfrm>
            <a:off x="4572000" y="3569700"/>
            <a:ext cx="1064400" cy="471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61" name="Google Shape;161;p20"/>
          <p:cNvCxnSpPr>
            <a:stCxn id="154" idx="2"/>
            <a:endCxn id="153" idx="0"/>
          </p:cNvCxnSpPr>
          <p:nvPr/>
        </p:nvCxnSpPr>
        <p:spPr>
          <a:xfrm>
            <a:off x="4572000" y="3569700"/>
            <a:ext cx="3243300" cy="471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1B786E"/>
                </a:solidFill>
              </a:rPr>
              <a:t>Distributed Systems: How Senior Engineers Try to Solve It</a:t>
            </a:r>
            <a:endParaRPr>
              <a:solidFill>
                <a:srgbClr val="1B786E"/>
              </a:solidFill>
            </a:endParaRPr>
          </a:p>
        </p:txBody>
      </p:sp>
      <p:sp>
        <p:nvSpPr>
          <p:cNvPr id="167" name="Google Shape;167;p21"/>
          <p:cNvSpPr/>
          <p:nvPr/>
        </p:nvSpPr>
        <p:spPr>
          <a:xfrm>
            <a:off x="1238175" y="1345925"/>
            <a:ext cx="1543200" cy="933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Website</a:t>
            </a:r>
            <a:endParaRPr/>
          </a:p>
        </p:txBody>
      </p:sp>
      <p:sp>
        <p:nvSpPr>
          <p:cNvPr id="168" name="Google Shape;168;p21"/>
          <p:cNvSpPr/>
          <p:nvPr/>
        </p:nvSpPr>
        <p:spPr>
          <a:xfrm>
            <a:off x="3800388" y="1345925"/>
            <a:ext cx="1543200" cy="933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Mobile</a:t>
            </a:r>
            <a:endParaRPr/>
          </a:p>
        </p:txBody>
      </p:sp>
      <p:sp>
        <p:nvSpPr>
          <p:cNvPr id="169" name="Google Shape;169;p21"/>
          <p:cNvSpPr/>
          <p:nvPr/>
        </p:nvSpPr>
        <p:spPr>
          <a:xfrm>
            <a:off x="6362625" y="1345925"/>
            <a:ext cx="1543200" cy="933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Customer Servicing Agents</a:t>
            </a:r>
            <a:endParaRPr/>
          </a:p>
        </p:txBody>
      </p:sp>
      <p:sp>
        <p:nvSpPr>
          <p:cNvPr id="170" name="Google Shape;170;p21"/>
          <p:cNvSpPr/>
          <p:nvPr/>
        </p:nvSpPr>
        <p:spPr>
          <a:xfrm>
            <a:off x="2014038" y="4040875"/>
            <a:ext cx="1543200" cy="933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Database </a:t>
            </a:r>
            <a:r>
              <a:rPr lang="en">
                <a:solidFill>
                  <a:schemeClr val="dk1"/>
                </a:solidFill>
              </a:rPr>
              <a:t>(for bank 2)</a:t>
            </a:r>
            <a:endParaRPr/>
          </a:p>
        </p:txBody>
      </p:sp>
      <p:sp>
        <p:nvSpPr>
          <p:cNvPr id="171" name="Google Shape;171;p21"/>
          <p:cNvSpPr/>
          <p:nvPr/>
        </p:nvSpPr>
        <p:spPr>
          <a:xfrm>
            <a:off x="227725" y="4040875"/>
            <a:ext cx="1543200" cy="933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Database (for bank 1)</a:t>
            </a:r>
            <a:endParaRPr/>
          </a:p>
        </p:txBody>
      </p:sp>
      <p:sp>
        <p:nvSpPr>
          <p:cNvPr id="172" name="Google Shape;172;p21"/>
          <p:cNvSpPr/>
          <p:nvPr/>
        </p:nvSpPr>
        <p:spPr>
          <a:xfrm>
            <a:off x="3800363" y="4040875"/>
            <a:ext cx="1543200" cy="933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Database </a:t>
            </a:r>
            <a:r>
              <a:rPr lang="en">
                <a:solidFill>
                  <a:schemeClr val="dk1"/>
                </a:solidFill>
              </a:rPr>
              <a:t>(for bank 3)</a:t>
            </a:r>
            <a:endParaRPr/>
          </a:p>
        </p:txBody>
      </p:sp>
      <p:sp>
        <p:nvSpPr>
          <p:cNvPr id="173" name="Google Shape;173;p21"/>
          <p:cNvSpPr/>
          <p:nvPr/>
        </p:nvSpPr>
        <p:spPr>
          <a:xfrm>
            <a:off x="5586700" y="4040875"/>
            <a:ext cx="1543200" cy="933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Database </a:t>
            </a:r>
            <a:r>
              <a:rPr lang="en">
                <a:solidFill>
                  <a:schemeClr val="dk1"/>
                </a:solidFill>
              </a:rPr>
              <a:t>(for bank 4)</a:t>
            </a:r>
            <a:endParaRPr/>
          </a:p>
        </p:txBody>
      </p:sp>
      <p:sp>
        <p:nvSpPr>
          <p:cNvPr id="174" name="Google Shape;174;p21"/>
          <p:cNvSpPr/>
          <p:nvPr/>
        </p:nvSpPr>
        <p:spPr>
          <a:xfrm>
            <a:off x="344400" y="2750700"/>
            <a:ext cx="8455200" cy="819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Database Routing</a:t>
            </a:r>
            <a:endParaRPr/>
          </a:p>
        </p:txBody>
      </p:sp>
      <p:cxnSp>
        <p:nvCxnSpPr>
          <p:cNvPr id="175" name="Google Shape;175;p21"/>
          <p:cNvCxnSpPr>
            <a:stCxn id="167" idx="2"/>
            <a:endCxn id="174" idx="0"/>
          </p:cNvCxnSpPr>
          <p:nvPr/>
        </p:nvCxnSpPr>
        <p:spPr>
          <a:xfrm>
            <a:off x="2009775" y="2279525"/>
            <a:ext cx="2562300" cy="471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76" name="Google Shape;176;p21"/>
          <p:cNvCxnSpPr>
            <a:stCxn id="168" idx="2"/>
            <a:endCxn id="174" idx="0"/>
          </p:cNvCxnSpPr>
          <p:nvPr/>
        </p:nvCxnSpPr>
        <p:spPr>
          <a:xfrm>
            <a:off x="4571988" y="2279525"/>
            <a:ext cx="0" cy="471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77" name="Google Shape;177;p21"/>
          <p:cNvCxnSpPr>
            <a:stCxn id="169" idx="2"/>
            <a:endCxn id="174" idx="0"/>
          </p:cNvCxnSpPr>
          <p:nvPr/>
        </p:nvCxnSpPr>
        <p:spPr>
          <a:xfrm flipH="1">
            <a:off x="4571925" y="2279525"/>
            <a:ext cx="2562300" cy="471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78" name="Google Shape;178;p21"/>
          <p:cNvCxnSpPr>
            <a:stCxn id="174" idx="2"/>
            <a:endCxn id="171" idx="0"/>
          </p:cNvCxnSpPr>
          <p:nvPr/>
        </p:nvCxnSpPr>
        <p:spPr>
          <a:xfrm flipH="1">
            <a:off x="999300" y="3569700"/>
            <a:ext cx="3572700" cy="471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79" name="Google Shape;179;p21"/>
          <p:cNvCxnSpPr>
            <a:stCxn id="174" idx="2"/>
            <a:endCxn id="170" idx="0"/>
          </p:cNvCxnSpPr>
          <p:nvPr/>
        </p:nvCxnSpPr>
        <p:spPr>
          <a:xfrm flipH="1">
            <a:off x="2785500" y="3569700"/>
            <a:ext cx="1786500" cy="471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80" name="Google Shape;180;p21"/>
          <p:cNvCxnSpPr>
            <a:stCxn id="174" idx="2"/>
            <a:endCxn id="172" idx="0"/>
          </p:cNvCxnSpPr>
          <p:nvPr/>
        </p:nvCxnSpPr>
        <p:spPr>
          <a:xfrm>
            <a:off x="4572000" y="3569700"/>
            <a:ext cx="0" cy="471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81" name="Google Shape;181;p21"/>
          <p:cNvCxnSpPr>
            <a:stCxn id="174" idx="2"/>
            <a:endCxn id="173" idx="0"/>
          </p:cNvCxnSpPr>
          <p:nvPr/>
        </p:nvCxnSpPr>
        <p:spPr>
          <a:xfrm>
            <a:off x="4572000" y="3569700"/>
            <a:ext cx="1786200" cy="471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82" name="Google Shape;182;p21"/>
          <p:cNvSpPr/>
          <p:nvPr/>
        </p:nvSpPr>
        <p:spPr>
          <a:xfrm>
            <a:off x="7289100" y="4040875"/>
            <a:ext cx="1543200" cy="933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1B786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1B786E"/>
                </a:solidFill>
              </a:rPr>
              <a:t>A Better Database</a:t>
            </a:r>
            <a:endParaRPr>
              <a:solidFill>
                <a:srgbClr val="1B786E"/>
              </a:solidFill>
            </a:endParaRPr>
          </a:p>
        </p:txBody>
      </p:sp>
      <p:cxnSp>
        <p:nvCxnSpPr>
          <p:cNvPr id="183" name="Google Shape;183;p21"/>
          <p:cNvCxnSpPr>
            <a:stCxn id="174" idx="2"/>
            <a:endCxn id="182" idx="0"/>
          </p:cNvCxnSpPr>
          <p:nvPr/>
        </p:nvCxnSpPr>
        <p:spPr>
          <a:xfrm>
            <a:off x="4572000" y="3569700"/>
            <a:ext cx="3488700" cy="471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